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81" r:id="rId3"/>
    <p:sldId id="258" r:id="rId4"/>
    <p:sldId id="259" r:id="rId5"/>
    <p:sldId id="289" r:id="rId6"/>
    <p:sldId id="272" r:id="rId7"/>
    <p:sldId id="269" r:id="rId8"/>
    <p:sldId id="270" r:id="rId9"/>
    <p:sldId id="271" r:id="rId10"/>
    <p:sldId id="280" r:id="rId11"/>
    <p:sldId id="290" r:id="rId12"/>
    <p:sldId id="283" r:id="rId13"/>
    <p:sldId id="284" r:id="rId14"/>
    <p:sldId id="286" r:id="rId15"/>
    <p:sldId id="282" r:id="rId16"/>
    <p:sldId id="260" r:id="rId17"/>
    <p:sldId id="261" r:id="rId18"/>
    <p:sldId id="262" r:id="rId19"/>
    <p:sldId id="263" r:id="rId20"/>
    <p:sldId id="273" r:id="rId21"/>
    <p:sldId id="264" r:id="rId22"/>
    <p:sldId id="265" r:id="rId23"/>
    <p:sldId id="275" r:id="rId24"/>
    <p:sldId id="274" r:id="rId25"/>
    <p:sldId id="277" r:id="rId26"/>
    <p:sldId id="276" r:id="rId27"/>
    <p:sldId id="278" r:id="rId28"/>
    <p:sldId id="279" r:id="rId2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8E8B2-32CA-4501-9DD0-245752420ECB}" type="datetimeFigureOut">
              <a:rPr lang="nl-BE" smtClean="0"/>
              <a:t>19/07/2024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84AF5-BF5B-49A4-B714-1470E50B0E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719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952-6EDB-4163-BAD2-EFAB1C290680}" type="datetimeFigureOut">
              <a:rPr lang="nl-BE" smtClean="0"/>
              <a:t>19/07/2024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EC0E-0F74-4184-B0B3-25E5F3ADEC5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2497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952-6EDB-4163-BAD2-EFAB1C290680}" type="datetimeFigureOut">
              <a:rPr lang="nl-BE" smtClean="0"/>
              <a:t>19/07/2024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EC0E-0F74-4184-B0B3-25E5F3ADEC5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128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952-6EDB-4163-BAD2-EFAB1C290680}" type="datetimeFigureOut">
              <a:rPr lang="nl-BE" smtClean="0"/>
              <a:t>19/07/2024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EC0E-0F74-4184-B0B3-25E5F3ADEC5C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7861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952-6EDB-4163-BAD2-EFAB1C290680}" type="datetimeFigureOut">
              <a:rPr lang="nl-BE" smtClean="0"/>
              <a:t>19/07/2024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EC0E-0F74-4184-B0B3-25E5F3ADEC5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2980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952-6EDB-4163-BAD2-EFAB1C290680}" type="datetimeFigureOut">
              <a:rPr lang="nl-BE" smtClean="0"/>
              <a:t>19/07/2024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EC0E-0F74-4184-B0B3-25E5F3ADEC5C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536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952-6EDB-4163-BAD2-EFAB1C290680}" type="datetimeFigureOut">
              <a:rPr lang="nl-BE" smtClean="0"/>
              <a:t>19/07/2024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EC0E-0F74-4184-B0B3-25E5F3ADEC5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9376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952-6EDB-4163-BAD2-EFAB1C290680}" type="datetimeFigureOut">
              <a:rPr lang="nl-BE" smtClean="0"/>
              <a:t>19/07/2024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EC0E-0F74-4184-B0B3-25E5F3ADEC5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3045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952-6EDB-4163-BAD2-EFAB1C290680}" type="datetimeFigureOut">
              <a:rPr lang="nl-BE" smtClean="0"/>
              <a:t>19/07/2024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EC0E-0F74-4184-B0B3-25E5F3ADEC5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338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952-6EDB-4163-BAD2-EFAB1C290680}" type="datetimeFigureOut">
              <a:rPr lang="nl-BE" smtClean="0"/>
              <a:t>19/07/2024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EC0E-0F74-4184-B0B3-25E5F3ADEC5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5371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952-6EDB-4163-BAD2-EFAB1C290680}" type="datetimeFigureOut">
              <a:rPr lang="nl-BE" smtClean="0"/>
              <a:t>19/07/2024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EC0E-0F74-4184-B0B3-25E5F3ADEC5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4564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952-6EDB-4163-BAD2-EFAB1C290680}" type="datetimeFigureOut">
              <a:rPr lang="nl-BE" smtClean="0"/>
              <a:t>19/07/2024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EC0E-0F74-4184-B0B3-25E5F3ADEC5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556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952-6EDB-4163-BAD2-EFAB1C290680}" type="datetimeFigureOut">
              <a:rPr lang="nl-BE" smtClean="0"/>
              <a:t>19/07/2024</a:t>
            </a:fld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EC0E-0F74-4184-B0B3-25E5F3ADEC5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625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952-6EDB-4163-BAD2-EFAB1C290680}" type="datetimeFigureOut">
              <a:rPr lang="nl-BE" smtClean="0"/>
              <a:t>19/07/2024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EC0E-0F74-4184-B0B3-25E5F3ADEC5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9948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952-6EDB-4163-BAD2-EFAB1C290680}" type="datetimeFigureOut">
              <a:rPr lang="nl-BE" smtClean="0"/>
              <a:t>19/07/2024</a:t>
            </a:fld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EC0E-0F74-4184-B0B3-25E5F3ADEC5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2790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952-6EDB-4163-BAD2-EFAB1C290680}" type="datetimeFigureOut">
              <a:rPr lang="nl-BE" smtClean="0"/>
              <a:t>19/07/2024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EC0E-0F74-4184-B0B3-25E5F3ADEC5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0480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952-6EDB-4163-BAD2-EFAB1C290680}" type="datetimeFigureOut">
              <a:rPr lang="nl-BE" smtClean="0"/>
              <a:t>19/07/2024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EC0E-0F74-4184-B0B3-25E5F3ADEC5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398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73952-6EDB-4163-BAD2-EFAB1C290680}" type="datetimeFigureOut">
              <a:rPr lang="nl-BE" smtClean="0"/>
              <a:t>19/07/2024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E8EC0E-0F74-4184-B0B3-25E5F3ADEC5C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6449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7067" y="2568498"/>
            <a:ext cx="7766936" cy="768972"/>
          </a:xfrm>
        </p:spPr>
        <p:txBody>
          <a:bodyPr/>
          <a:lstStyle/>
          <a:p>
            <a:r>
              <a:rPr lang="nl-BE" dirty="0"/>
              <a:t>Start </a:t>
            </a:r>
            <a:r>
              <a:rPr lang="nl-BE" dirty="0" err="1"/>
              <a:t>To</a:t>
            </a:r>
            <a:r>
              <a:rPr lang="nl-BE" dirty="0"/>
              <a:t> Schaak</a:t>
            </a:r>
            <a:br>
              <a:rPr lang="nl-BE" dirty="0"/>
            </a:b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067" y="2404535"/>
            <a:ext cx="7766936" cy="1096899"/>
          </a:xfrm>
        </p:spPr>
        <p:txBody>
          <a:bodyPr/>
          <a:lstStyle/>
          <a:p>
            <a:r>
              <a:rPr lang="nl-BE" dirty="0"/>
              <a:t>Leer schaken in 4 lessen!</a:t>
            </a:r>
          </a:p>
          <a:p>
            <a:r>
              <a:rPr lang="nl-BE" dirty="0"/>
              <a:t>Gert Van Bunderen</a:t>
            </a:r>
            <a:br>
              <a:rPr lang="nl-BE" dirty="0"/>
            </a:br>
            <a:r>
              <a:rPr lang="nl-BE" dirty="0"/>
              <a:t>Ronny Liekens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321175"/>
            <a:ext cx="6096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3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Bekende schaaksters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Polgar zusters in 2004</a:t>
            </a:r>
          </a:p>
          <a:p>
            <a:r>
              <a:rPr lang="nl-BE" dirty="0"/>
              <a:t>(afkomstig uit Hongarije)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3246437"/>
            <a:ext cx="3429000" cy="228600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Alexandra Kostenjoek (Rus)</a:t>
            </a:r>
          </a:p>
          <a:p>
            <a:r>
              <a:rPr lang="nl-BE" dirty="0"/>
              <a:t>Wereldkampioene in 2008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3078963"/>
            <a:ext cx="4186237" cy="2620948"/>
          </a:xfrm>
        </p:spPr>
      </p:pic>
    </p:spTree>
    <p:extLst>
      <p:ext uri="{BB962C8B-B14F-4D97-AF65-F5344CB8AC3E}">
        <p14:creationId xmlns:p14="http://schemas.microsoft.com/office/powerpoint/2010/main" val="396590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EFE42AB-F38C-B5D9-8BDC-E0F41A2E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Open schaaktornooi van Gent</a:t>
            </a:r>
            <a:br>
              <a:rPr lang="nl-BE" dirty="0"/>
            </a:br>
            <a:r>
              <a:rPr lang="nl-BE" dirty="0">
                <a:sym typeface="Wingdings" panose="05000000000000000000" pitchFamily="2" charset="2"/>
              </a:rPr>
              <a:t> 324 deelnemers.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1DCD1C9-973B-266D-5AD2-9B9EAF091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72" y="3043552"/>
            <a:ext cx="5115639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583B0FE-A422-67C3-7470-896A5B1B21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Schaakorganisaties</a:t>
            </a:r>
          </a:p>
        </p:txBody>
      </p:sp>
    </p:spTree>
    <p:extLst>
      <p:ext uri="{BB962C8B-B14F-4D97-AF65-F5344CB8AC3E}">
        <p14:creationId xmlns:p14="http://schemas.microsoft.com/office/powerpoint/2010/main" val="181908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8D73E-0B7C-D99E-88DD-E01621598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Schaakorganisaties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C068EB-A7FA-A48C-4216-FDEBC80C1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r>
              <a:rPr lang="nl-BE" dirty="0"/>
              <a:t>FIDE = </a:t>
            </a:r>
            <a:r>
              <a:rPr lang="nl-BE" dirty="0" err="1"/>
              <a:t>Fédération</a:t>
            </a:r>
            <a:r>
              <a:rPr lang="nl-BE" dirty="0"/>
              <a:t> Internationale des </a:t>
            </a:r>
            <a:r>
              <a:rPr lang="nl-BE" dirty="0" err="1"/>
              <a:t>Échecs</a:t>
            </a:r>
            <a:br>
              <a:rPr lang="nl-BE" dirty="0"/>
            </a:br>
            <a:r>
              <a:rPr lang="nl-BE" dirty="0">
                <a:sym typeface="Wingdings" panose="05000000000000000000" pitchFamily="2" charset="2"/>
              </a:rPr>
              <a:t> Internationale schaakfederatie  Wereldwijd.</a:t>
            </a:r>
            <a:br>
              <a:rPr lang="nl-BE" dirty="0">
                <a:sym typeface="Wingdings" panose="05000000000000000000" pitchFamily="2" charset="2"/>
              </a:rPr>
            </a:br>
            <a:r>
              <a:rPr lang="nl-BE" dirty="0">
                <a:sym typeface="Wingdings" panose="05000000000000000000" pitchFamily="2" charset="2"/>
              </a:rPr>
              <a:t> Bepaalt de schaakregels die overal in de wereld worden toegepast.</a:t>
            </a:r>
            <a:br>
              <a:rPr lang="nl-BE" dirty="0">
                <a:sym typeface="Wingdings" panose="05000000000000000000" pitchFamily="2" charset="2"/>
              </a:rPr>
            </a:br>
            <a:r>
              <a:rPr lang="nl-BE" dirty="0">
                <a:sym typeface="Wingdings" panose="05000000000000000000" pitchFamily="2" charset="2"/>
              </a:rPr>
              <a:t> Organiseert o.a. wereldkampioenschappen.</a:t>
            </a:r>
            <a:br>
              <a:rPr lang="nl-BE" dirty="0">
                <a:sym typeface="Wingdings" panose="05000000000000000000" pitchFamily="2" charset="2"/>
              </a:rPr>
            </a:br>
            <a:r>
              <a:rPr lang="nl-BE" dirty="0">
                <a:sym typeface="Wingdings" panose="05000000000000000000" pitchFamily="2" charset="2"/>
              </a:rPr>
              <a:t> Zorgt voor een internationaal quoteringssysteem  </a:t>
            </a:r>
            <a:r>
              <a:rPr lang="nl-BE" dirty="0" err="1">
                <a:sym typeface="Wingdings" panose="05000000000000000000" pitchFamily="2" charset="2"/>
              </a:rPr>
              <a:t>Fide</a:t>
            </a:r>
            <a:r>
              <a:rPr lang="nl-BE" dirty="0">
                <a:sym typeface="Wingdings" panose="05000000000000000000" pitchFamily="2" charset="2"/>
              </a:rPr>
              <a:t> Elo.</a:t>
            </a:r>
          </a:p>
          <a:p>
            <a:r>
              <a:rPr lang="nl-BE" dirty="0">
                <a:sym typeface="Wingdings" panose="05000000000000000000" pitchFamily="2" charset="2"/>
              </a:rPr>
              <a:t>KBSB = Koninklijke Belgische Schaakbond</a:t>
            </a:r>
            <a:br>
              <a:rPr lang="nl-BE" dirty="0">
                <a:sym typeface="Wingdings" panose="05000000000000000000" pitchFamily="2" charset="2"/>
              </a:rPr>
            </a:br>
            <a:r>
              <a:rPr lang="nl-BE" dirty="0">
                <a:sym typeface="Wingdings" panose="05000000000000000000" pitchFamily="2" charset="2"/>
              </a:rPr>
              <a:t>(</a:t>
            </a:r>
            <a:r>
              <a:rPr lang="nl-BE" dirty="0" err="1">
                <a:sym typeface="Wingdings" panose="05000000000000000000" pitchFamily="2" charset="2"/>
              </a:rPr>
              <a:t>Fédération</a:t>
            </a:r>
            <a:r>
              <a:rPr lang="nl-BE" dirty="0">
                <a:sym typeface="Wingdings" panose="05000000000000000000" pitchFamily="2" charset="2"/>
              </a:rPr>
              <a:t> Royale </a:t>
            </a:r>
            <a:r>
              <a:rPr lang="nl-BE" dirty="0" err="1">
                <a:sym typeface="Wingdings" panose="05000000000000000000" pitchFamily="2" charset="2"/>
              </a:rPr>
              <a:t>Belge</a:t>
            </a:r>
            <a:r>
              <a:rPr lang="nl-BE" dirty="0">
                <a:sym typeface="Wingdings" panose="05000000000000000000" pitchFamily="2" charset="2"/>
              </a:rPr>
              <a:t> des </a:t>
            </a:r>
            <a:r>
              <a:rPr lang="nl-BE" dirty="0" err="1">
                <a:sym typeface="Wingdings" panose="05000000000000000000" pitchFamily="2" charset="2"/>
              </a:rPr>
              <a:t>Échecs</a:t>
            </a:r>
            <a:r>
              <a:rPr lang="nl-BE" dirty="0">
                <a:sym typeface="Wingdings" panose="05000000000000000000" pitchFamily="2" charset="2"/>
              </a:rPr>
              <a:t> en </a:t>
            </a:r>
            <a:r>
              <a:rPr lang="nl-BE" dirty="0" err="1">
                <a:sym typeface="Wingdings" panose="05000000000000000000" pitchFamily="2" charset="2"/>
              </a:rPr>
              <a:t>Königlicher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Schachbund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Belgien</a:t>
            </a:r>
            <a:r>
              <a:rPr lang="nl-BE" dirty="0">
                <a:sym typeface="Wingdings" panose="05000000000000000000" pitchFamily="2" charset="2"/>
              </a:rPr>
              <a:t>)</a:t>
            </a:r>
          </a:p>
          <a:p>
            <a:r>
              <a:rPr lang="nl-BE" dirty="0">
                <a:sym typeface="Wingdings" panose="05000000000000000000" pitchFamily="2" charset="2"/>
              </a:rPr>
              <a:t>VSF = Vlaamse schaakfederatie</a:t>
            </a:r>
          </a:p>
          <a:p>
            <a:r>
              <a:rPr lang="nl-BE" dirty="0">
                <a:sym typeface="Wingdings" panose="05000000000000000000" pitchFamily="2" charset="2"/>
              </a:rPr>
              <a:t>Liga = Schaakorganisatie per provincie  Wij behoren tot Liga Antwerpen</a:t>
            </a:r>
          </a:p>
          <a:p>
            <a:r>
              <a:rPr lang="nl-BE" dirty="0">
                <a:sym typeface="Wingdings" panose="05000000000000000000" pitchFamily="2" charset="2"/>
              </a:rPr>
              <a:t>Club = Lokale schaakorganisatie  Schaakkring Moretus Hoboken </a:t>
            </a:r>
            <a:r>
              <a:rPr lang="nl-BE" dirty="0" err="1">
                <a:sym typeface="Wingdings" panose="05000000000000000000" pitchFamily="2" charset="2"/>
              </a:rPr>
              <a:t>v.z.w</a:t>
            </a:r>
            <a:r>
              <a:rPr lang="nl-BE" dirty="0"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976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B67DB-9EC7-F562-FCE5-99BD4A50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4643"/>
          </a:xfrm>
        </p:spPr>
        <p:txBody>
          <a:bodyPr/>
          <a:lstStyle/>
          <a:p>
            <a:r>
              <a:rPr lang="nl-BE" dirty="0"/>
              <a:t>Belangrijkste tornooien in België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E4C5BF-58F9-E956-C1AF-E25E54613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4975"/>
            <a:ext cx="9076266" cy="4676388"/>
          </a:xfrm>
        </p:spPr>
        <p:txBody>
          <a:bodyPr>
            <a:noAutofit/>
          </a:bodyPr>
          <a:lstStyle/>
          <a:p>
            <a:r>
              <a:rPr lang="nl-BE" dirty="0"/>
              <a:t>Belgische schaakkampioenschap</a:t>
            </a:r>
            <a:br>
              <a:rPr lang="nl-BE" dirty="0"/>
            </a:br>
            <a:r>
              <a:rPr lang="nl-BE" dirty="0">
                <a:sym typeface="Wingdings" panose="05000000000000000000" pitchFamily="2" charset="2"/>
              </a:rPr>
              <a:t> Dit jaar gaat dit door in Brugge tijdens de Brugse Meesters</a:t>
            </a:r>
          </a:p>
          <a:p>
            <a:r>
              <a:rPr lang="nl-BE" dirty="0">
                <a:sym typeface="Wingdings" panose="05000000000000000000" pitchFamily="2" charset="2"/>
              </a:rPr>
              <a:t>Nationale interclub</a:t>
            </a:r>
            <a:br>
              <a:rPr lang="nl-BE" dirty="0">
                <a:sym typeface="Wingdings" panose="05000000000000000000" pitchFamily="2" charset="2"/>
              </a:rPr>
            </a:br>
            <a:r>
              <a:rPr lang="nl-BE" dirty="0">
                <a:sym typeface="Wingdings" panose="05000000000000000000" pitchFamily="2" charset="2"/>
              </a:rPr>
              <a:t> Grootste clubcompetitie van België, meer dan 1000 deelnemers.</a:t>
            </a:r>
            <a:br>
              <a:rPr lang="nl-BE" dirty="0">
                <a:sym typeface="Wingdings" panose="05000000000000000000" pitchFamily="2" charset="2"/>
              </a:rPr>
            </a:br>
            <a:r>
              <a:rPr lang="nl-BE" dirty="0">
                <a:sym typeface="Wingdings" panose="05000000000000000000" pitchFamily="2" charset="2"/>
              </a:rPr>
              <a:t> Gespeeld in 5 afdelingen (met subafdelingen), Ploegen uit heel België</a:t>
            </a:r>
          </a:p>
          <a:p>
            <a:r>
              <a:rPr lang="nl-BE" dirty="0">
                <a:sym typeface="Wingdings" panose="05000000000000000000" pitchFamily="2" charset="2"/>
              </a:rPr>
              <a:t>Ligakampioenschappen</a:t>
            </a:r>
            <a:br>
              <a:rPr lang="nl-BE" dirty="0">
                <a:sym typeface="Wingdings" panose="05000000000000000000" pitchFamily="2" charset="2"/>
              </a:rPr>
            </a:br>
            <a:r>
              <a:rPr lang="nl-BE" dirty="0">
                <a:sym typeface="Wingdings" panose="05000000000000000000" pitchFamily="2" charset="2"/>
              </a:rPr>
              <a:t> Individueel kampioenschap, tussen oktober en april</a:t>
            </a:r>
          </a:p>
          <a:p>
            <a:r>
              <a:rPr lang="nl-BE" dirty="0">
                <a:sym typeface="Wingdings" panose="05000000000000000000" pitchFamily="2" charset="2"/>
              </a:rPr>
              <a:t>Zilveren Toren</a:t>
            </a:r>
            <a:br>
              <a:rPr lang="nl-BE" dirty="0">
                <a:sym typeface="Wingdings" panose="05000000000000000000" pitchFamily="2" charset="2"/>
              </a:rPr>
            </a:br>
            <a:r>
              <a:rPr lang="nl-BE" dirty="0">
                <a:sym typeface="Wingdings" panose="05000000000000000000" pitchFamily="2" charset="2"/>
              </a:rPr>
              <a:t> Ploegentornooi tussen ploegen uit Liga Antwerpen</a:t>
            </a:r>
          </a:p>
          <a:p>
            <a:r>
              <a:rPr lang="nl-BE" dirty="0">
                <a:sym typeface="Wingdings" panose="05000000000000000000" pitchFamily="2" charset="2"/>
              </a:rPr>
              <a:t>Belgisch Jeugdkampioenschap</a:t>
            </a:r>
            <a:br>
              <a:rPr lang="nl-BE" dirty="0">
                <a:sym typeface="Wingdings" panose="05000000000000000000" pitchFamily="2" charset="2"/>
              </a:rPr>
            </a:br>
            <a:r>
              <a:rPr lang="nl-BE" dirty="0">
                <a:sym typeface="Wingdings" panose="05000000000000000000" pitchFamily="2" charset="2"/>
              </a:rPr>
              <a:t> Voor jongeren tot 20 jaar gespeeld (reeksen per leeftijd)</a:t>
            </a:r>
            <a:br>
              <a:rPr lang="nl-BE" dirty="0">
                <a:sym typeface="Wingdings" panose="05000000000000000000" pitchFamily="2" charset="2"/>
              </a:rPr>
            </a:br>
            <a:r>
              <a:rPr lang="nl-BE" dirty="0">
                <a:sym typeface="Wingdings" panose="05000000000000000000" pitchFamily="2" charset="2"/>
              </a:rPr>
              <a:t> ±400 deelnemers (al enkele jaren in Blankenberge tijdens paasvakantie)</a:t>
            </a:r>
          </a:p>
          <a:p>
            <a:r>
              <a:rPr lang="nl-BE" dirty="0">
                <a:sym typeface="Wingdings" panose="05000000000000000000" pitchFamily="2" charset="2"/>
              </a:rPr>
              <a:t>Jeugdcriterium Vlaanderen</a:t>
            </a:r>
            <a:br>
              <a:rPr lang="nl-BE" dirty="0">
                <a:sym typeface="Wingdings" panose="05000000000000000000" pitchFamily="2" charset="2"/>
              </a:rPr>
            </a:br>
            <a:r>
              <a:rPr lang="nl-BE" dirty="0">
                <a:sym typeface="Wingdings" panose="05000000000000000000" pitchFamily="2" charset="2"/>
              </a:rPr>
              <a:t> 10-tal </a:t>
            </a:r>
            <a:r>
              <a:rPr lang="nl-BE" dirty="0" err="1">
                <a:sym typeface="Wingdings" panose="05000000000000000000" pitchFamily="2" charset="2"/>
              </a:rPr>
              <a:t>ééndagstornooien</a:t>
            </a:r>
            <a:r>
              <a:rPr lang="nl-BE" dirty="0">
                <a:sym typeface="Wingdings" panose="05000000000000000000" pitchFamily="2" charset="2"/>
              </a:rPr>
              <a:t> voor jongeren tot 20 jaar (reeksen per leeftijd)</a:t>
            </a:r>
          </a:p>
          <a:p>
            <a:endParaRPr lang="nl-B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50933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4F6040D-386E-4D25-2A00-1C9F81D71C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Schaaktechnisch</a:t>
            </a:r>
          </a:p>
        </p:txBody>
      </p:sp>
    </p:spTree>
    <p:extLst>
      <p:ext uri="{BB962C8B-B14F-4D97-AF65-F5344CB8AC3E}">
        <p14:creationId xmlns:p14="http://schemas.microsoft.com/office/powerpoint/2010/main" val="1698401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2682"/>
          </a:xfrm>
        </p:spPr>
        <p:txBody>
          <a:bodyPr/>
          <a:lstStyle/>
          <a:p>
            <a:r>
              <a:rPr lang="nl-BE" dirty="0"/>
              <a:t>Het doel van een schaakpartij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53989"/>
            <a:ext cx="8596668" cy="4387374"/>
          </a:xfrm>
        </p:spPr>
        <p:txBody>
          <a:bodyPr>
            <a:normAutofit/>
          </a:bodyPr>
          <a:lstStyle/>
          <a:p>
            <a:r>
              <a:rPr lang="nl-BE" dirty="0"/>
              <a:t>Schaaktechnisch is het doel van een partij de tegenstander mat te zetten.</a:t>
            </a:r>
          </a:p>
          <a:p>
            <a:r>
              <a:rPr lang="nl-BE" dirty="0"/>
              <a:t>Als speler kan je doel zijn:</a:t>
            </a:r>
          </a:p>
          <a:p>
            <a:pPr lvl="1"/>
            <a:r>
              <a:rPr lang="nl-BE" dirty="0"/>
              <a:t>een boeiende partij spelen.</a:t>
            </a:r>
          </a:p>
          <a:p>
            <a:pPr lvl="1"/>
            <a:r>
              <a:rPr lang="nl-BE" dirty="0"/>
              <a:t>een partij te spelen in een aangename sfeer</a:t>
            </a:r>
          </a:p>
          <a:p>
            <a:pPr lvl="1"/>
            <a:r>
              <a:rPr lang="nl-BE" dirty="0"/>
              <a:t>in een gezellige sfeer te vertoeven</a:t>
            </a:r>
          </a:p>
          <a:p>
            <a:r>
              <a:rPr lang="nl-BE" dirty="0"/>
              <a:t>Voordelen van schaken:</a:t>
            </a:r>
          </a:p>
          <a:p>
            <a:pPr lvl="1"/>
            <a:r>
              <a:rPr lang="nl-BE" dirty="0"/>
              <a:t>verhoging concentratievermogen</a:t>
            </a:r>
          </a:p>
          <a:p>
            <a:pPr lvl="1"/>
            <a:r>
              <a:rPr lang="nl-BE" dirty="0"/>
              <a:t>beter leren plannen en vooruit denken</a:t>
            </a:r>
          </a:p>
          <a:p>
            <a:pPr lvl="1"/>
            <a:r>
              <a:rPr lang="nl-BE" dirty="0"/>
              <a:t>komen tot zelfreflectie en relativering</a:t>
            </a:r>
          </a:p>
          <a:p>
            <a:pPr lvl="1"/>
            <a:r>
              <a:rPr lang="nl-BE" dirty="0"/>
              <a:t>komen tot emancipatie van mensen</a:t>
            </a:r>
          </a:p>
          <a:p>
            <a:pPr lvl="1"/>
            <a:r>
              <a:rPr lang="nl-BE" dirty="0"/>
              <a:t>komen tot sociale interactie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52392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8894"/>
          </a:xfrm>
        </p:spPr>
        <p:txBody>
          <a:bodyPr/>
          <a:lstStyle/>
          <a:p>
            <a:r>
              <a:rPr lang="nl-BE" dirty="0"/>
              <a:t>Het schaakbord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98494"/>
            <a:ext cx="5205306" cy="4682266"/>
          </a:xfrm>
        </p:spPr>
        <p:txBody>
          <a:bodyPr>
            <a:noAutofit/>
          </a:bodyPr>
          <a:lstStyle/>
          <a:p>
            <a:r>
              <a:rPr lang="nl-BE" sz="1400" dirty="0"/>
              <a:t>Het schaakbord bevat 64 afwisselend witte en zwarte velden.</a:t>
            </a:r>
          </a:p>
          <a:p>
            <a:r>
              <a:rPr lang="nl-BE" sz="1400" dirty="0"/>
              <a:t>Waarom 64 velden? Mogelijke verklaring:</a:t>
            </a:r>
          </a:p>
          <a:p>
            <a:pPr lvl="1"/>
            <a:r>
              <a:rPr lang="nl-BE" sz="1400" dirty="0"/>
              <a:t>Chaturanga (voorloper van het huidige schaken) betekent ‘spel van de vierkanten’) en het vermeld 4 militaire afdelingen, waar 1 militaire afdeling bestond uit 8 delen (4 pionnen en 4 stukken). Zodat we komen tot 4x4 = 16 stukken aan elke kant of 32 stukken in het totaal. </a:t>
            </a:r>
          </a:p>
          <a:p>
            <a:pPr lvl="1"/>
            <a:r>
              <a:rPr lang="nl-BE" sz="1400" dirty="0"/>
              <a:t>Met 32 stukken is een bord van 36 velden te klein en 49 te groot. 64 lijkt geschikter en dit is ook een perfecte kwadraat van 8. </a:t>
            </a:r>
          </a:p>
          <a:p>
            <a:r>
              <a:rPr lang="nl-BE" sz="1400" dirty="0"/>
              <a:t>Elke vak wordt aangeduid met een letter en een cijfer. </a:t>
            </a:r>
          </a:p>
          <a:p>
            <a:pPr lvl="1"/>
            <a:r>
              <a:rPr lang="nl-BE" sz="1400" dirty="0"/>
              <a:t>Lijnen: Letters A t.e.m. H</a:t>
            </a:r>
          </a:p>
          <a:p>
            <a:pPr lvl="1"/>
            <a:r>
              <a:rPr lang="nl-BE" sz="1400" dirty="0"/>
              <a:t>Rijen: Cijfers 1 t.e.m. 8</a:t>
            </a:r>
          </a:p>
          <a:p>
            <a:pPr lvl="1"/>
            <a:r>
              <a:rPr lang="nl-BE" sz="1400" dirty="0"/>
              <a:t>Voorbeeld aanduiding veld: e3</a:t>
            </a:r>
          </a:p>
          <a:p>
            <a:pPr marL="0" indent="0">
              <a:buNone/>
            </a:pPr>
            <a:endParaRPr lang="nl-BE" sz="1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5" y="1398494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08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5788"/>
          </a:xfrm>
        </p:spPr>
        <p:txBody>
          <a:bodyPr/>
          <a:lstStyle/>
          <a:p>
            <a:r>
              <a:rPr lang="nl-BE" dirty="0"/>
              <a:t>De koning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4" t="8667" r="26601" b="13064"/>
          <a:stretch/>
        </p:blipFill>
        <p:spPr>
          <a:xfrm>
            <a:off x="677333" y="2160982"/>
            <a:ext cx="1514537" cy="2491655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>
          <a:xfrm>
            <a:off x="4975668" y="1621069"/>
            <a:ext cx="4185618" cy="576262"/>
          </a:xfrm>
        </p:spPr>
        <p:txBody>
          <a:bodyPr/>
          <a:lstStyle/>
          <a:p>
            <a:r>
              <a:rPr lang="nl-BE" dirty="0"/>
              <a:t>Eigenschappen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>
          <a:xfrm>
            <a:off x="4975669" y="2393012"/>
            <a:ext cx="4185617" cy="3304117"/>
          </a:xfrm>
        </p:spPr>
        <p:txBody>
          <a:bodyPr>
            <a:normAutofit fontScale="85000" lnSpcReduction="20000"/>
          </a:bodyPr>
          <a:lstStyle/>
          <a:p>
            <a:r>
              <a:rPr lang="nl-BE" dirty="0"/>
              <a:t>Belangrijkste stuk</a:t>
            </a:r>
          </a:p>
          <a:p>
            <a:r>
              <a:rPr lang="nl-BE" dirty="0"/>
              <a:t>Zwakste stuk</a:t>
            </a:r>
          </a:p>
          <a:p>
            <a:r>
              <a:rPr lang="nl-BE" dirty="0"/>
              <a:t>Doel is de koning van de tegenstander mat te zetten</a:t>
            </a:r>
          </a:p>
          <a:p>
            <a:r>
              <a:rPr lang="nl-BE" dirty="0"/>
              <a:t>Eigen koning dient beschermd te worden tegen mat.</a:t>
            </a:r>
          </a:p>
          <a:p>
            <a:r>
              <a:rPr lang="nl-BE" dirty="0"/>
              <a:t>Kan in alle richtingen één veld bewegen.</a:t>
            </a:r>
          </a:p>
          <a:p>
            <a:r>
              <a:rPr lang="nl-BE" dirty="0"/>
              <a:t>Mag niet in schaak gezet worden.</a:t>
            </a:r>
          </a:p>
          <a:p>
            <a:r>
              <a:rPr lang="nl-BE" dirty="0"/>
              <a:t>Mag niet genomen (geslagen) worden.</a:t>
            </a:r>
          </a:p>
          <a:p>
            <a:r>
              <a:rPr lang="nl-BE" dirty="0"/>
              <a:t>Engels: King</a:t>
            </a:r>
          </a:p>
          <a:p>
            <a:r>
              <a:rPr lang="nl-BE" dirty="0"/>
              <a:t>Frans: </a:t>
            </a:r>
            <a:r>
              <a:rPr lang="nl-BE" dirty="0" err="1"/>
              <a:t>roi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68" y="4007223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11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toren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9" y="2449114"/>
            <a:ext cx="1225278" cy="1864846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De toren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BE" dirty="0"/>
              <a:t>Kan horizontaal en verticaal bewogen worden over het bord.</a:t>
            </a:r>
          </a:p>
          <a:p>
            <a:r>
              <a:rPr lang="nl-BE" dirty="0"/>
              <a:t>Kan niet over andere stukken springen.</a:t>
            </a:r>
          </a:p>
          <a:p>
            <a:r>
              <a:rPr lang="nl-BE" dirty="0"/>
              <a:t>Mag niet op de plaats gezet worden waar reeds een ander stuk staat van dezelfde kleur.</a:t>
            </a:r>
          </a:p>
          <a:p>
            <a:r>
              <a:rPr lang="nl-BE" dirty="0"/>
              <a:t>Kan een stuk van de andere kleur slaan maar niet de koning.</a:t>
            </a:r>
          </a:p>
          <a:p>
            <a:r>
              <a:rPr lang="nl-BE" dirty="0"/>
              <a:t>Kan de koning schaak zetten.</a:t>
            </a:r>
          </a:p>
          <a:p>
            <a:r>
              <a:rPr lang="nl-BE" dirty="0"/>
              <a:t>Engels: Rook</a:t>
            </a:r>
          </a:p>
          <a:p>
            <a:r>
              <a:rPr lang="nl-BE" dirty="0"/>
              <a:t>Frans: Tour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68" y="4367939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E6BB0-8EDC-1C5A-82A2-6CAF4F9C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F4DC0F-39E4-9B6E-85BF-D846842D2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7496"/>
            <a:ext cx="8596668" cy="4610127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De cursus bestaat uit 4 lessen van 1 uur.</a:t>
            </a:r>
          </a:p>
          <a:p>
            <a:pPr marL="0" indent="0">
              <a:buNone/>
            </a:pPr>
            <a:r>
              <a:rPr lang="nl-BE" dirty="0"/>
              <a:t>Op einde van de cursus kan je een schaakpartij spelen volgens de regels.</a:t>
            </a:r>
          </a:p>
          <a:p>
            <a:r>
              <a:rPr lang="nl-BE" dirty="0"/>
              <a:t>Les 1: Doel van het schaken - Schaakregels</a:t>
            </a:r>
          </a:p>
          <a:p>
            <a:r>
              <a:rPr lang="nl-BE" dirty="0"/>
              <a:t>Les 2: Tactiek – combinaties, en-passant slaan</a:t>
            </a:r>
          </a:p>
          <a:p>
            <a:r>
              <a:rPr lang="nl-BE" dirty="0"/>
              <a:t>Les 3: Gouden regels van de opening en de rokade</a:t>
            </a:r>
          </a:p>
          <a:p>
            <a:r>
              <a:rPr lang="nl-BE" dirty="0"/>
              <a:t>Les 4: Een volledige partij spelen</a:t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58236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Een aangevallen stuk en een stuk slaan.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77333" y="1355132"/>
            <a:ext cx="4185623" cy="806845"/>
          </a:xfrm>
        </p:spPr>
        <p:txBody>
          <a:bodyPr/>
          <a:lstStyle/>
          <a:p>
            <a:r>
              <a:rPr lang="nl-BE" dirty="0"/>
              <a:t>De toren staat aangevallen door de koning.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12" y="3402104"/>
            <a:ext cx="2653863" cy="263992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46812" y="1930400"/>
            <a:ext cx="4527189" cy="1270000"/>
          </a:xfrm>
        </p:spPr>
        <p:txBody>
          <a:bodyPr/>
          <a:lstStyle/>
          <a:p>
            <a:r>
              <a:rPr lang="nl-BE" dirty="0"/>
              <a:t>Wit aan zet: Witte toren valt zwarte toren aan en kan deze slaan (=stuk wegnemen en eigen stuk op dit stuk zijn plaats zetten).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909" y="3402105"/>
            <a:ext cx="2691406" cy="2639919"/>
          </a:xfrm>
        </p:spPr>
      </p:pic>
      <p:cxnSp>
        <p:nvCxnSpPr>
          <p:cNvPr id="10" name="Rechte verbindingslijn met pijl 9"/>
          <p:cNvCxnSpPr/>
          <p:nvPr/>
        </p:nvCxnSpPr>
        <p:spPr>
          <a:xfrm>
            <a:off x="6001877" y="4249270"/>
            <a:ext cx="8157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448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Schaak en schaakmat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koning staat schaak (aangevallen door de toren)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3"/>
          </p:nvPr>
        </p:nvSpPr>
        <p:spPr>
          <a:xfrm>
            <a:off x="4861368" y="2160982"/>
            <a:ext cx="4412633" cy="806845"/>
          </a:xfrm>
        </p:spPr>
        <p:txBody>
          <a:bodyPr/>
          <a:lstStyle/>
          <a:p>
            <a:r>
              <a:rPr lang="nl-BE" dirty="0"/>
              <a:t>De koning staat Schaakmat met de toren (als de koning schaak staat en niet meer uit dit schaak kan ontsnappen.</a:t>
            </a: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02" y="3455894"/>
            <a:ext cx="2226974" cy="2223060"/>
          </a:xfrm>
        </p:spPr>
      </p:pic>
      <p:pic>
        <p:nvPicPr>
          <p:cNvPr id="18" name="Tijdelijke aanduiding voor inhoud 1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91" y="3455895"/>
            <a:ext cx="2587391" cy="2223060"/>
          </a:xfrm>
        </p:spPr>
      </p:pic>
    </p:spTree>
    <p:extLst>
      <p:ext uri="{BB962C8B-B14F-4D97-AF65-F5344CB8AC3E}">
        <p14:creationId xmlns:p14="http://schemas.microsoft.com/office/powerpoint/2010/main" val="474332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schaakklok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07" y="1821190"/>
            <a:ext cx="6330157" cy="2543175"/>
          </a:xfrm>
        </p:spPr>
      </p:pic>
      <p:sp>
        <p:nvSpPr>
          <p:cNvPr id="5" name="Tekstvak 4"/>
          <p:cNvSpPr txBox="1"/>
          <p:nvPr/>
        </p:nvSpPr>
        <p:spPr>
          <a:xfrm>
            <a:off x="677334" y="4625788"/>
            <a:ext cx="8063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De schaakklok is een onmisbaar deel van een schaakpartij.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Als een speler de klok induwt begint de tijd van zijn tegenstander te lopen en wordt de eigen tijd stil gezet.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Een veelgebruikt tempo in 2018 is : 90 minuten per 40 zetten vervolgens 30 minuten voor de rest van de partij en 30 seconden extra per zet.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Deze extra tijd per zet wordt increment genoemd.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Als een speler zijn tijd is opgebruikt verliest hij of zij de partij. Men zegt soms nog dat de vlag gevallen is (afkomstig van de oudere klokken).</a:t>
            </a:r>
          </a:p>
        </p:txBody>
      </p:sp>
    </p:spTree>
    <p:extLst>
      <p:ext uri="{BB962C8B-B14F-4D97-AF65-F5344CB8AC3E}">
        <p14:creationId xmlns:p14="http://schemas.microsoft.com/office/powerpoint/2010/main" val="1863543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loper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05" y="3966836"/>
            <a:ext cx="2286000" cy="2286000"/>
          </a:xfrm>
        </p:spPr>
      </p:pic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14" y="1721223"/>
            <a:ext cx="1238391" cy="1860970"/>
          </a:xfrm>
        </p:spPr>
      </p:pic>
      <p:sp>
        <p:nvSpPr>
          <p:cNvPr id="8" name="Tekstvak 7"/>
          <p:cNvSpPr txBox="1"/>
          <p:nvPr/>
        </p:nvSpPr>
        <p:spPr>
          <a:xfrm>
            <a:off x="4975668" y="1930400"/>
            <a:ext cx="451795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De loper beweegt zich diagonaal.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De loper blijft heel de partij op één kleur.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Beide spelers hebben bij de start elk twee lopers (één voor elke kleur).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De loopt slaagt een stuk zoals een toren dit doet maar diagonaal.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Engels: Bishop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Frans: Fou</a:t>
            </a:r>
          </a:p>
        </p:txBody>
      </p:sp>
    </p:spTree>
    <p:extLst>
      <p:ext uri="{BB962C8B-B14F-4D97-AF65-F5344CB8AC3E}">
        <p14:creationId xmlns:p14="http://schemas.microsoft.com/office/powerpoint/2010/main" val="3209104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Het paard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975668" y="1930400"/>
            <a:ext cx="45179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Het paard maakt een sprong: één veld recht (zoals de koning) en één schuin (zoals de loper) in dezelfde richting.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Het paard is het enige dat over een andere stuk kan springen.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Beide spelers hebben bij de start elk twee paarden.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Het paard slaagt een stuk zoals een ander stuk dit doet.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Engels: Knight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Frans: Cavalier</a:t>
            </a: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4" y="1672268"/>
            <a:ext cx="800972" cy="1581920"/>
          </a:xfrm>
        </p:spPr>
      </p:pic>
      <p:pic>
        <p:nvPicPr>
          <p:cNvPr id="12" name="Tijdelijke aanduiding voor inhoud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958" y="3792023"/>
            <a:ext cx="2286000" cy="2286000"/>
          </a:xfrm>
        </p:spPr>
      </p:pic>
    </p:spTree>
    <p:extLst>
      <p:ext uri="{BB962C8B-B14F-4D97-AF65-F5344CB8AC3E}">
        <p14:creationId xmlns:p14="http://schemas.microsoft.com/office/powerpoint/2010/main" val="1989764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76180"/>
            <a:ext cx="8596668" cy="1320800"/>
          </a:xfrm>
        </p:spPr>
        <p:txBody>
          <a:bodyPr/>
          <a:lstStyle/>
          <a:p>
            <a:r>
              <a:rPr lang="nl-BE" dirty="0"/>
              <a:t>De dame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975668" y="1930400"/>
            <a:ext cx="451795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De dame kan elke zet bewegen als een toren of als een loper maar niet als een combinatie van beide.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De dame is het sterkste stuk op het bord.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De dame slaagt zoals andere stukken dit doen.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Engels: Queen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Frans: Dame</a:t>
            </a:r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74" y="3953372"/>
            <a:ext cx="2286000" cy="2286000"/>
          </a:xfrm>
        </p:spPr>
      </p:pic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8" r="25815" b="13608"/>
          <a:stretch/>
        </p:blipFill>
        <p:spPr>
          <a:xfrm>
            <a:off x="779930" y="2160589"/>
            <a:ext cx="1277472" cy="1792783"/>
          </a:xfrm>
        </p:spPr>
      </p:pic>
    </p:spTree>
    <p:extLst>
      <p:ext uri="{BB962C8B-B14F-4D97-AF65-F5344CB8AC3E}">
        <p14:creationId xmlns:p14="http://schemas.microsoft.com/office/powerpoint/2010/main" val="580263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6812"/>
          </a:xfrm>
        </p:spPr>
        <p:txBody>
          <a:bodyPr/>
          <a:lstStyle/>
          <a:p>
            <a:r>
              <a:rPr lang="nl-BE" dirty="0"/>
              <a:t>De pion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975668" y="1930400"/>
            <a:ext cx="45179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Is een speciaal stuk!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Als een pion voor de eerste maal in de partij wordt verzet mag deze één of twee plaatsen vooruit gaan. Maar enkel bij de eerste zet van de pion!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Na de eerste zet van de pion mag hij steeds één veld vooruit gaan (nooit achteruit of schuin).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De pion slaagt een stuk schuin (zoals de loper maar slechts één veld vooruit).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De pion kan promoveren tot Dame, Toren, Paard of loper. Dit gebeurt als de pion de achterste rij van het bord bereikt (voor wit rij 8 voor zwart rij 1).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Engels: Pawn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/>
              <a:t>Frans: Pion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46413"/>
            <a:ext cx="1460748" cy="1950174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82" y="3778577"/>
            <a:ext cx="2286000" cy="2286000"/>
          </a:xfrm>
        </p:spPr>
      </p:pic>
    </p:spTree>
    <p:extLst>
      <p:ext uri="{BB962C8B-B14F-4D97-AF65-F5344CB8AC3E}">
        <p14:creationId xmlns:p14="http://schemas.microsoft.com/office/powerpoint/2010/main" val="1030128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6812"/>
          </a:xfrm>
        </p:spPr>
        <p:txBody>
          <a:bodyPr/>
          <a:lstStyle/>
          <a:p>
            <a:r>
              <a:rPr lang="nl-BE" dirty="0"/>
              <a:t>Alle stukken in de beginstelling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7" y="2160589"/>
            <a:ext cx="3608199" cy="3608199"/>
          </a:xfrm>
        </p:spPr>
      </p:pic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Een schaakpartij begint steeds vanuit deze beginstelling.</a:t>
            </a:r>
          </a:p>
          <a:p>
            <a:r>
              <a:rPr lang="nl-BE" dirty="0"/>
              <a:t>Een variant op het klassieke schaken is chess960 waarbij de stukken op rij 1 en 8 anders kunnen worden opgesteld. </a:t>
            </a:r>
          </a:p>
          <a:p>
            <a:r>
              <a:rPr lang="nl-BE" dirty="0"/>
              <a:t>Waarde stukken:</a:t>
            </a:r>
          </a:p>
          <a:p>
            <a:pPr lvl="1"/>
            <a:r>
              <a:rPr lang="nl-BE" dirty="0"/>
              <a:t>Dame: 9</a:t>
            </a:r>
          </a:p>
          <a:p>
            <a:pPr lvl="1"/>
            <a:r>
              <a:rPr lang="nl-BE" dirty="0"/>
              <a:t>Toren: 5</a:t>
            </a:r>
          </a:p>
          <a:p>
            <a:pPr lvl="1"/>
            <a:r>
              <a:rPr lang="nl-BE" dirty="0"/>
              <a:t>Loper: 3</a:t>
            </a:r>
          </a:p>
          <a:p>
            <a:pPr lvl="1"/>
            <a:r>
              <a:rPr lang="nl-BE" dirty="0"/>
              <a:t>Paard: 3</a:t>
            </a:r>
          </a:p>
          <a:p>
            <a:pPr lvl="1"/>
            <a:r>
              <a:rPr lang="nl-BE" dirty="0"/>
              <a:t>Pion: 1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77357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Einde sessie 1</a:t>
            </a:r>
          </a:p>
        </p:txBody>
      </p:sp>
    </p:spTree>
    <p:extLst>
      <p:ext uri="{BB962C8B-B14F-4D97-AF65-F5344CB8AC3E}">
        <p14:creationId xmlns:p14="http://schemas.microsoft.com/office/powerpoint/2010/main" val="193366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6129"/>
          </a:xfrm>
        </p:spPr>
        <p:txBody>
          <a:bodyPr/>
          <a:lstStyle/>
          <a:p>
            <a:r>
              <a:rPr lang="nl-BE" dirty="0"/>
              <a:t>Programma dag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65729"/>
            <a:ext cx="8596668" cy="4414268"/>
          </a:xfrm>
        </p:spPr>
        <p:txBody>
          <a:bodyPr>
            <a:normAutofit/>
          </a:bodyPr>
          <a:lstStyle/>
          <a:p>
            <a:r>
              <a:rPr lang="nl-BE" dirty="0"/>
              <a:t>Wie speelt er schaak?</a:t>
            </a:r>
          </a:p>
          <a:p>
            <a:r>
              <a:rPr lang="nl-BE" dirty="0"/>
              <a:t>Schaakorganisatie – FIDE - KBSB – VSF – Liga -Club</a:t>
            </a:r>
          </a:p>
          <a:p>
            <a:r>
              <a:rPr lang="nl-BE" dirty="0"/>
              <a:t>Het doel van een schaakpartij</a:t>
            </a:r>
          </a:p>
          <a:p>
            <a:r>
              <a:rPr lang="nl-BE" dirty="0"/>
              <a:t>Het schaakbord</a:t>
            </a:r>
          </a:p>
          <a:p>
            <a:r>
              <a:rPr lang="nl-BE" dirty="0"/>
              <a:t>De koning</a:t>
            </a:r>
          </a:p>
          <a:p>
            <a:r>
              <a:rPr lang="nl-BE" dirty="0"/>
              <a:t>De toren</a:t>
            </a:r>
          </a:p>
          <a:p>
            <a:r>
              <a:rPr lang="nl-BE" dirty="0"/>
              <a:t>Termen slaan, schaak en mat</a:t>
            </a:r>
          </a:p>
          <a:p>
            <a:r>
              <a:rPr lang="nl-BE" dirty="0"/>
              <a:t>De schaakklok</a:t>
            </a:r>
          </a:p>
          <a:p>
            <a:r>
              <a:rPr lang="nl-BE" dirty="0"/>
              <a:t>Eventueel: De loper, De dame, Het paard, De pion</a:t>
            </a:r>
          </a:p>
          <a:p>
            <a:r>
              <a:rPr lang="nl-BE" dirty="0"/>
              <a:t>De beginstelling</a:t>
            </a:r>
          </a:p>
          <a:p>
            <a:r>
              <a:rPr lang="nl-BE" dirty="0"/>
              <a:t>Oefeningen</a:t>
            </a:r>
          </a:p>
        </p:txBody>
      </p:sp>
    </p:spTree>
    <p:extLst>
      <p:ext uri="{BB962C8B-B14F-4D97-AF65-F5344CB8AC3E}">
        <p14:creationId xmlns:p14="http://schemas.microsoft.com/office/powerpoint/2010/main" val="306412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speelt er schaak?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61825"/>
            <a:ext cx="8596668" cy="3880773"/>
          </a:xfrm>
        </p:spPr>
        <p:txBody>
          <a:bodyPr>
            <a:normAutofit/>
          </a:bodyPr>
          <a:lstStyle/>
          <a:p>
            <a:r>
              <a:rPr lang="nl-BE" dirty="0"/>
              <a:t>Vrouwen en mannen, Jongeren en ouderen.</a:t>
            </a:r>
          </a:p>
          <a:p>
            <a:r>
              <a:rPr lang="nl-BE" dirty="0"/>
              <a:t>Een schaakpartij kan gaan tussen twee personen van verschillende gender, leeftijd, taalgemeenschap, geloofsgemeenschap, politieke overtuiging, etc. </a:t>
            </a:r>
          </a:p>
          <a:p>
            <a:r>
              <a:rPr lang="nl-BE" dirty="0"/>
              <a:t>In de jaren zestig en zeventig werd het schaken politiek uitgespeeld tijdens de koude oorlog. Symbolisch waren de matchen om de wereldtitel:</a:t>
            </a:r>
          </a:p>
          <a:p>
            <a:pPr lvl="1"/>
            <a:r>
              <a:rPr lang="nl-BE" dirty="0"/>
              <a:t>1972: IJsland, Reykjavik, Bobby Fischer (VS) – Boris Spassky (USSR)</a:t>
            </a:r>
          </a:p>
          <a:p>
            <a:pPr lvl="1"/>
            <a:r>
              <a:rPr lang="nl-BE" dirty="0"/>
              <a:t>1978: Filipijnen, Baguio tussen, Anatoli Karpov (USSR) en Viktor Kortsjnoj (USSR maar toen al uitgeweken naar Zwitserland). </a:t>
            </a:r>
          </a:p>
        </p:txBody>
      </p:sp>
    </p:spTree>
    <p:extLst>
      <p:ext uri="{BB962C8B-B14F-4D97-AF65-F5344CB8AC3E}">
        <p14:creationId xmlns:p14="http://schemas.microsoft.com/office/powerpoint/2010/main" val="272291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</p:grpSp>
      <p:pic>
        <p:nvPicPr>
          <p:cNvPr id="14" name="Tijdelijke aanduiding voor inhoud 13" descr="Afbeelding met tekst, gras, persoon, buiten&#10;&#10;Automatisch gegenereerde beschrijving">
            <a:extLst>
              <a:ext uri="{FF2B5EF4-FFF2-40B4-BE49-F238E27FC236}">
                <a16:creationId xmlns:a16="http://schemas.microsoft.com/office/drawing/2014/main" id="{ACF5BF52-09D4-2F94-7461-2A3798BD25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r="10850" b="4247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089079BD-F099-8119-86B6-9100DAE62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Wie speelt er schaak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A60F215-241F-A74C-F86D-9D8FC1025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050831"/>
            <a:ext cx="4079721" cy="1096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Jong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oud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125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5374"/>
          </a:xfrm>
        </p:spPr>
        <p:txBody>
          <a:bodyPr/>
          <a:lstStyle/>
          <a:p>
            <a:r>
              <a:rPr lang="nl-BE" dirty="0"/>
              <a:t>Wie speelt er schaak?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Jeugdschaak in 1964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6" y="3013265"/>
            <a:ext cx="4110228" cy="2752344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Jeugdschaak nu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83" y="3026098"/>
            <a:ext cx="4185618" cy="27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0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speelt er schaak?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675745" y="1512395"/>
            <a:ext cx="4373333" cy="1637315"/>
          </a:xfrm>
        </p:spPr>
        <p:txBody>
          <a:bodyPr tIns="0"/>
          <a:lstStyle/>
          <a:p>
            <a:r>
              <a:rPr lang="nl-BE" sz="2000" dirty="0"/>
              <a:t>De burgermeester van Antwerpen tegen Daniel Dardha (sept. 2018)</a:t>
            </a:r>
          </a:p>
          <a:p>
            <a:r>
              <a:rPr lang="nl-BE" sz="2000" dirty="0"/>
              <a:t>*Daniel Dardha werd in 2019 de jongste Belgische kampioen ooit en was de Belgisch kampioen in 2021 en 2022!</a:t>
            </a:r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5" y="3405380"/>
            <a:ext cx="3626950" cy="2720212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>
          <a:xfrm>
            <a:off x="5154645" y="2814190"/>
            <a:ext cx="4185618" cy="335520"/>
          </a:xfrm>
        </p:spPr>
        <p:txBody>
          <a:bodyPr lIns="0" tIns="0" anchor="t" anchorCtr="0"/>
          <a:lstStyle/>
          <a:p>
            <a:r>
              <a:rPr lang="nl-BE" sz="2000" dirty="0"/>
              <a:t>Nakaarten bij een schaakpartij</a:t>
            </a: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43" y="3467548"/>
            <a:ext cx="3071733" cy="2658044"/>
          </a:xfrm>
        </p:spPr>
      </p:pic>
    </p:spTree>
    <p:extLst>
      <p:ext uri="{BB962C8B-B14F-4D97-AF65-F5344CB8AC3E}">
        <p14:creationId xmlns:p14="http://schemas.microsoft.com/office/powerpoint/2010/main" val="908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71282"/>
          </a:xfrm>
        </p:spPr>
        <p:txBody>
          <a:bodyPr/>
          <a:lstStyle/>
          <a:p>
            <a:r>
              <a:rPr lang="nl-BE" dirty="0"/>
              <a:t>Wie speelt er schaak?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sz="2000" b="1" dirty="0"/>
              <a:t>Daniel Dardha</a:t>
            </a:r>
          </a:p>
          <a:p>
            <a:r>
              <a:rPr lang="nl-BE" sz="2000" b="1" dirty="0"/>
              <a:t>Kampioen van België 2022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33565" y="2166938"/>
            <a:ext cx="4185618" cy="576262"/>
          </a:xfrm>
        </p:spPr>
        <p:txBody>
          <a:bodyPr>
            <a:normAutofit fontScale="70000" lnSpcReduction="20000"/>
          </a:bodyPr>
          <a:lstStyle/>
          <a:p>
            <a:r>
              <a:rPr lang="nl-BE" sz="2000" b="1" dirty="0" err="1"/>
              <a:t>Tyani</a:t>
            </a:r>
            <a:r>
              <a:rPr lang="nl-BE" sz="2000" b="1" dirty="0"/>
              <a:t> De </a:t>
            </a:r>
            <a:r>
              <a:rPr lang="nl-BE" sz="2000" b="1" dirty="0" err="1"/>
              <a:t>Rycke</a:t>
            </a:r>
            <a:endParaRPr lang="nl-BE" sz="2000" b="1" dirty="0"/>
          </a:p>
          <a:p>
            <a:r>
              <a:rPr lang="nl-BE" sz="2000" b="1" dirty="0"/>
              <a:t>Kampioene van België 2022</a:t>
            </a:r>
          </a:p>
        </p:txBody>
      </p:sp>
      <p:pic>
        <p:nvPicPr>
          <p:cNvPr id="12" name="Afbeelding 11" descr="Afbeelding met persoon, muur, vasthouden, binnen&#10;&#10;Automatisch gegenereerde beschrijving">
            <a:extLst>
              <a:ext uri="{FF2B5EF4-FFF2-40B4-BE49-F238E27FC236}">
                <a16:creationId xmlns:a16="http://schemas.microsoft.com/office/drawing/2014/main" id="{D4690990-CC83-49E7-3523-BB6B27968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4" y="2743200"/>
            <a:ext cx="3883116" cy="289228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E8E6E26-C7D1-B333-24E6-0D99034BFA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966"/>
          <a:stretch/>
        </p:blipFill>
        <p:spPr>
          <a:xfrm>
            <a:off x="6475417" y="2828334"/>
            <a:ext cx="1726474" cy="280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6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1476"/>
          </a:xfrm>
        </p:spPr>
        <p:txBody>
          <a:bodyPr/>
          <a:lstStyle/>
          <a:p>
            <a:r>
              <a:rPr lang="nl-BE" dirty="0"/>
              <a:t>Wereldkampioenen schaken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BE" b="1" dirty="0"/>
              <a:t>Ding </a:t>
            </a:r>
            <a:r>
              <a:rPr lang="nl-BE" b="1" dirty="0" err="1"/>
              <a:t>Liren</a:t>
            </a:r>
            <a:r>
              <a:rPr lang="nl-BE" b="1" dirty="0"/>
              <a:t> (China)</a:t>
            </a:r>
          </a:p>
          <a:p>
            <a:r>
              <a:rPr lang="nl-BE" b="1" dirty="0"/>
              <a:t>Wereldkampioen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BE" b="1" dirty="0" err="1"/>
              <a:t>Ju</a:t>
            </a:r>
            <a:r>
              <a:rPr lang="nl-BE" b="1" dirty="0"/>
              <a:t> </a:t>
            </a:r>
            <a:r>
              <a:rPr lang="nl-BE" b="1" dirty="0" err="1"/>
              <a:t>Wenjun</a:t>
            </a:r>
            <a:r>
              <a:rPr lang="nl-BE" b="1" dirty="0"/>
              <a:t> (China)</a:t>
            </a:r>
          </a:p>
          <a:p>
            <a:r>
              <a:rPr lang="nl-BE" b="1" dirty="0"/>
              <a:t>Wereldkampioene </a:t>
            </a:r>
          </a:p>
        </p:txBody>
      </p:sp>
      <p:pic>
        <p:nvPicPr>
          <p:cNvPr id="9" name="Tijdelijke aanduiding voor inhoud 8" descr="Afbeelding met Menselijk gezicht, person, kleding, Zaalspellen en zaalsporten&#10;&#10;Automatisch gegenereerde beschrijving">
            <a:extLst>
              <a:ext uri="{FF2B5EF4-FFF2-40B4-BE49-F238E27FC236}">
                <a16:creationId xmlns:a16="http://schemas.microsoft.com/office/drawing/2014/main" id="{501BA449-6D33-7947-B0B1-9FA9945DB6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5" y="2967828"/>
            <a:ext cx="3107170" cy="2441348"/>
          </a:xfrm>
        </p:spPr>
      </p:pic>
      <p:pic>
        <p:nvPicPr>
          <p:cNvPr id="6" name="Afbeelding 5" descr="Afbeelding met persoon, Zaalspellen en zaalsporten, schaak, Menselijk gezicht&#10;&#10;Automatisch gegenereerde beschrijving">
            <a:extLst>
              <a:ext uri="{FF2B5EF4-FFF2-40B4-BE49-F238E27FC236}">
                <a16:creationId xmlns:a16="http://schemas.microsoft.com/office/drawing/2014/main" id="{CA30EBD4-9373-063F-8CA8-7F886645A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2967828"/>
            <a:ext cx="2839749" cy="24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938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493</TotalTime>
  <Words>1405</Words>
  <Application>Microsoft Office PowerPoint</Application>
  <PresentationFormat>Breedbeeld</PresentationFormat>
  <Paragraphs>159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4" baseType="lpstr">
      <vt:lpstr>Arial</vt:lpstr>
      <vt:lpstr>Calibri</vt:lpstr>
      <vt:lpstr>Trebuchet MS</vt:lpstr>
      <vt:lpstr>Wingdings</vt:lpstr>
      <vt:lpstr>Wingdings 3</vt:lpstr>
      <vt:lpstr>Facet</vt:lpstr>
      <vt:lpstr>Start To Schaak </vt:lpstr>
      <vt:lpstr>Agenda</vt:lpstr>
      <vt:lpstr>Programma dag 1</vt:lpstr>
      <vt:lpstr>Wie speelt er schaak?</vt:lpstr>
      <vt:lpstr>Wie speelt er schaak</vt:lpstr>
      <vt:lpstr>Wie speelt er schaak?</vt:lpstr>
      <vt:lpstr>Wie speelt er schaak?</vt:lpstr>
      <vt:lpstr>Wie speelt er schaak?</vt:lpstr>
      <vt:lpstr>Wereldkampioenen schaken</vt:lpstr>
      <vt:lpstr>Bekende schaaksters</vt:lpstr>
      <vt:lpstr>Open schaaktornooi van Gent  324 deelnemers.</vt:lpstr>
      <vt:lpstr>Schaakorganisaties</vt:lpstr>
      <vt:lpstr>Schaakorganisaties</vt:lpstr>
      <vt:lpstr>Belangrijkste tornooien in België</vt:lpstr>
      <vt:lpstr>Schaaktechnisch</vt:lpstr>
      <vt:lpstr>Het doel van een schaakpartij</vt:lpstr>
      <vt:lpstr>Het schaakbord</vt:lpstr>
      <vt:lpstr>De koning</vt:lpstr>
      <vt:lpstr>De toren</vt:lpstr>
      <vt:lpstr>Een aangevallen stuk en een stuk slaan.</vt:lpstr>
      <vt:lpstr>Schaak en schaakmat</vt:lpstr>
      <vt:lpstr>De schaakklok</vt:lpstr>
      <vt:lpstr>De loper</vt:lpstr>
      <vt:lpstr>Het paard</vt:lpstr>
      <vt:lpstr>De dame</vt:lpstr>
      <vt:lpstr>De pion</vt:lpstr>
      <vt:lpstr>Alle stukken in de beginstelling</vt:lpstr>
      <vt:lpstr>Einde sessie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Gert Van Bunderen</dc:creator>
  <cp:lastModifiedBy>Gert Van Bunderen</cp:lastModifiedBy>
  <cp:revision>43</cp:revision>
  <dcterms:created xsi:type="dcterms:W3CDTF">2018-09-08T20:14:03Z</dcterms:created>
  <dcterms:modified xsi:type="dcterms:W3CDTF">2024-07-19T14:28:49Z</dcterms:modified>
</cp:coreProperties>
</file>