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56" r:id="rId2"/>
    <p:sldId id="258" r:id="rId3"/>
    <p:sldId id="282" r:id="rId4"/>
    <p:sldId id="267" r:id="rId5"/>
    <p:sldId id="261" r:id="rId6"/>
    <p:sldId id="276" r:id="rId7"/>
    <p:sldId id="287" r:id="rId8"/>
    <p:sldId id="286" r:id="rId9"/>
    <p:sldId id="283" r:id="rId10"/>
    <p:sldId id="264" r:id="rId11"/>
    <p:sldId id="302" r:id="rId12"/>
    <p:sldId id="296" r:id="rId13"/>
    <p:sldId id="297" r:id="rId14"/>
    <p:sldId id="305" r:id="rId15"/>
    <p:sldId id="303" r:id="rId16"/>
    <p:sldId id="273" r:id="rId17"/>
    <p:sldId id="289" r:id="rId18"/>
    <p:sldId id="292" r:id="rId19"/>
    <p:sldId id="293" r:id="rId20"/>
    <p:sldId id="298" r:id="rId21"/>
    <p:sldId id="299" r:id="rId22"/>
    <p:sldId id="306" r:id="rId23"/>
    <p:sldId id="290" r:id="rId24"/>
    <p:sldId id="294" r:id="rId25"/>
    <p:sldId id="291" r:id="rId26"/>
    <p:sldId id="295" r:id="rId27"/>
    <p:sldId id="304" r:id="rId28"/>
    <p:sldId id="278" r:id="rId29"/>
    <p:sldId id="284" r:id="rId30"/>
    <p:sldId id="307" r:id="rId31"/>
    <p:sldId id="279" r:id="rId32"/>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69" d="100"/>
          <a:sy n="69" d="100"/>
        </p:scale>
        <p:origin x="78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78E8B2-32CA-4501-9DD0-245752420ECB}" type="datetimeFigureOut">
              <a:rPr lang="nl-BE" smtClean="0"/>
              <a:t>19/07/2024</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184AF5-BF5B-49A4-B714-1470E50B0E1D}" type="slidenum">
              <a:rPr lang="nl-BE" smtClean="0"/>
              <a:t>‹nr.›</a:t>
            </a:fld>
            <a:endParaRPr lang="nl-BE"/>
          </a:p>
        </p:txBody>
      </p:sp>
    </p:spTree>
    <p:extLst>
      <p:ext uri="{BB962C8B-B14F-4D97-AF65-F5344CB8AC3E}">
        <p14:creationId xmlns:p14="http://schemas.microsoft.com/office/powerpoint/2010/main" val="3527196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DB473952-6EDB-4163-BAD2-EFAB1C290680}" type="datetimeFigureOut">
              <a:rPr lang="nl-BE" smtClean="0"/>
              <a:t>19/07/2024</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45E8EC0E-0F74-4184-B0B3-25E5F3ADEC5C}" type="slidenum">
              <a:rPr lang="nl-BE" smtClean="0"/>
              <a:t>‹nr.›</a:t>
            </a:fld>
            <a:endParaRPr lang="nl-BE" dirty="0"/>
          </a:p>
        </p:txBody>
      </p:sp>
    </p:spTree>
    <p:extLst>
      <p:ext uri="{BB962C8B-B14F-4D97-AF65-F5344CB8AC3E}">
        <p14:creationId xmlns:p14="http://schemas.microsoft.com/office/powerpoint/2010/main" val="2024976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DB473952-6EDB-4163-BAD2-EFAB1C290680}" type="datetimeFigureOut">
              <a:rPr lang="nl-BE" smtClean="0"/>
              <a:t>19/07/2024</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45E8EC0E-0F74-4184-B0B3-25E5F3ADEC5C}" type="slidenum">
              <a:rPr lang="nl-BE" smtClean="0"/>
              <a:t>‹nr.›</a:t>
            </a:fld>
            <a:endParaRPr lang="nl-BE" dirty="0"/>
          </a:p>
        </p:txBody>
      </p:sp>
    </p:spTree>
    <p:extLst>
      <p:ext uri="{BB962C8B-B14F-4D97-AF65-F5344CB8AC3E}">
        <p14:creationId xmlns:p14="http://schemas.microsoft.com/office/powerpoint/2010/main" val="741284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DB473952-6EDB-4163-BAD2-EFAB1C290680}" type="datetimeFigureOut">
              <a:rPr lang="nl-BE" smtClean="0"/>
              <a:t>19/07/2024</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45E8EC0E-0F74-4184-B0B3-25E5F3ADEC5C}" type="slidenum">
              <a:rPr lang="nl-BE" smtClean="0"/>
              <a:t>‹nr.›</a:t>
            </a:fld>
            <a:endParaRPr lang="nl-BE"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17861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DB473952-6EDB-4163-BAD2-EFAB1C290680}" type="datetimeFigureOut">
              <a:rPr lang="nl-BE" smtClean="0"/>
              <a:t>19/07/2024</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45E8EC0E-0F74-4184-B0B3-25E5F3ADEC5C}" type="slidenum">
              <a:rPr lang="nl-BE" smtClean="0"/>
              <a:t>‹nr.›</a:t>
            </a:fld>
            <a:endParaRPr lang="nl-BE" dirty="0"/>
          </a:p>
        </p:txBody>
      </p:sp>
    </p:spTree>
    <p:extLst>
      <p:ext uri="{BB962C8B-B14F-4D97-AF65-F5344CB8AC3E}">
        <p14:creationId xmlns:p14="http://schemas.microsoft.com/office/powerpoint/2010/main" val="3202980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DB473952-6EDB-4163-BAD2-EFAB1C290680}" type="datetimeFigureOut">
              <a:rPr lang="nl-BE" smtClean="0"/>
              <a:t>19/07/2024</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45E8EC0E-0F74-4184-B0B3-25E5F3ADEC5C}" type="slidenum">
              <a:rPr lang="nl-BE" smtClean="0"/>
              <a:t>‹nr.›</a:t>
            </a:fld>
            <a:endParaRPr lang="nl-BE"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45361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DB473952-6EDB-4163-BAD2-EFAB1C290680}" type="datetimeFigureOut">
              <a:rPr lang="nl-BE" smtClean="0"/>
              <a:t>19/07/2024</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45E8EC0E-0F74-4184-B0B3-25E5F3ADEC5C}" type="slidenum">
              <a:rPr lang="nl-BE" smtClean="0"/>
              <a:t>‹nr.›</a:t>
            </a:fld>
            <a:endParaRPr lang="nl-BE" dirty="0"/>
          </a:p>
        </p:txBody>
      </p:sp>
    </p:spTree>
    <p:extLst>
      <p:ext uri="{BB962C8B-B14F-4D97-AF65-F5344CB8AC3E}">
        <p14:creationId xmlns:p14="http://schemas.microsoft.com/office/powerpoint/2010/main" val="3429376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B473952-6EDB-4163-BAD2-EFAB1C290680}" type="datetimeFigureOut">
              <a:rPr lang="nl-BE" smtClean="0"/>
              <a:t>19/07/2024</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45E8EC0E-0F74-4184-B0B3-25E5F3ADEC5C}" type="slidenum">
              <a:rPr lang="nl-BE" smtClean="0"/>
              <a:t>‹nr.›</a:t>
            </a:fld>
            <a:endParaRPr lang="nl-BE" dirty="0"/>
          </a:p>
        </p:txBody>
      </p:sp>
    </p:spTree>
    <p:extLst>
      <p:ext uri="{BB962C8B-B14F-4D97-AF65-F5344CB8AC3E}">
        <p14:creationId xmlns:p14="http://schemas.microsoft.com/office/powerpoint/2010/main" val="2830458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B473952-6EDB-4163-BAD2-EFAB1C290680}" type="datetimeFigureOut">
              <a:rPr lang="nl-BE" smtClean="0"/>
              <a:t>19/07/2024</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45E8EC0E-0F74-4184-B0B3-25E5F3ADEC5C}" type="slidenum">
              <a:rPr lang="nl-BE" smtClean="0"/>
              <a:t>‹nr.›</a:t>
            </a:fld>
            <a:endParaRPr lang="nl-BE" dirty="0"/>
          </a:p>
        </p:txBody>
      </p:sp>
    </p:spTree>
    <p:extLst>
      <p:ext uri="{BB962C8B-B14F-4D97-AF65-F5344CB8AC3E}">
        <p14:creationId xmlns:p14="http://schemas.microsoft.com/office/powerpoint/2010/main" val="2163384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B473952-6EDB-4163-BAD2-EFAB1C290680}" type="datetimeFigureOut">
              <a:rPr lang="nl-BE" smtClean="0"/>
              <a:t>19/07/2024</a:t>
            </a:fld>
            <a:endParaRPr lang="nl-BE" dirty="0"/>
          </a:p>
        </p:txBody>
      </p:sp>
      <p:sp>
        <p:nvSpPr>
          <p:cNvPr id="5" name="Footer Placeholder 4"/>
          <p:cNvSpPr>
            <a:spLocks noGrp="1"/>
          </p:cNvSpPr>
          <p:nvPr>
            <p:ph type="ftr" sz="quarter" idx="11"/>
          </p:nvPr>
        </p:nvSpPr>
        <p:spPr/>
        <p:txBody>
          <a:bodyPr/>
          <a:lstStyle/>
          <a:p>
            <a:r>
              <a:rPr lang="nl-BE" dirty="0"/>
              <a:t>Gert Van Bunderen</a:t>
            </a:r>
          </a:p>
        </p:txBody>
      </p:sp>
      <p:sp>
        <p:nvSpPr>
          <p:cNvPr id="6" name="Slide Number Placeholder 5"/>
          <p:cNvSpPr>
            <a:spLocks noGrp="1"/>
          </p:cNvSpPr>
          <p:nvPr>
            <p:ph type="sldNum" sz="quarter" idx="12"/>
          </p:nvPr>
        </p:nvSpPr>
        <p:spPr/>
        <p:txBody>
          <a:bodyPr/>
          <a:lstStyle/>
          <a:p>
            <a:fld id="{45E8EC0E-0F74-4184-B0B3-25E5F3ADEC5C}" type="slidenum">
              <a:rPr lang="nl-BE" smtClean="0"/>
              <a:t>‹nr.›</a:t>
            </a:fld>
            <a:endParaRPr lang="nl-BE" dirty="0"/>
          </a:p>
        </p:txBody>
      </p:sp>
    </p:spTree>
    <p:extLst>
      <p:ext uri="{BB962C8B-B14F-4D97-AF65-F5344CB8AC3E}">
        <p14:creationId xmlns:p14="http://schemas.microsoft.com/office/powerpoint/2010/main" val="653716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DB473952-6EDB-4163-BAD2-EFAB1C290680}" type="datetimeFigureOut">
              <a:rPr lang="nl-BE" smtClean="0"/>
              <a:t>19/07/2024</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45E8EC0E-0F74-4184-B0B3-25E5F3ADEC5C}" type="slidenum">
              <a:rPr lang="nl-BE" smtClean="0"/>
              <a:t>‹nr.›</a:t>
            </a:fld>
            <a:endParaRPr lang="nl-BE" dirty="0"/>
          </a:p>
        </p:txBody>
      </p:sp>
    </p:spTree>
    <p:extLst>
      <p:ext uri="{BB962C8B-B14F-4D97-AF65-F5344CB8AC3E}">
        <p14:creationId xmlns:p14="http://schemas.microsoft.com/office/powerpoint/2010/main" val="1845643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DB473952-6EDB-4163-BAD2-EFAB1C290680}" type="datetimeFigureOut">
              <a:rPr lang="nl-BE" smtClean="0"/>
              <a:t>19/07/2024</a:t>
            </a:fld>
            <a:endParaRPr lang="nl-BE" dirty="0"/>
          </a:p>
        </p:txBody>
      </p:sp>
      <p:sp>
        <p:nvSpPr>
          <p:cNvPr id="6" name="Footer Placeholder 5"/>
          <p:cNvSpPr>
            <a:spLocks noGrp="1"/>
          </p:cNvSpPr>
          <p:nvPr>
            <p:ph type="ftr" sz="quarter" idx="11"/>
          </p:nvPr>
        </p:nvSpPr>
        <p:spPr/>
        <p:txBody>
          <a:bodyPr/>
          <a:lstStyle/>
          <a:p>
            <a:endParaRPr lang="nl-BE" dirty="0"/>
          </a:p>
        </p:txBody>
      </p:sp>
      <p:sp>
        <p:nvSpPr>
          <p:cNvPr id="7" name="Slide Number Placeholder 6"/>
          <p:cNvSpPr>
            <a:spLocks noGrp="1"/>
          </p:cNvSpPr>
          <p:nvPr>
            <p:ph type="sldNum" sz="quarter" idx="12"/>
          </p:nvPr>
        </p:nvSpPr>
        <p:spPr/>
        <p:txBody>
          <a:bodyPr/>
          <a:lstStyle/>
          <a:p>
            <a:fld id="{45E8EC0E-0F74-4184-B0B3-25E5F3ADEC5C}" type="slidenum">
              <a:rPr lang="nl-BE" smtClean="0"/>
              <a:t>‹nr.›</a:t>
            </a:fld>
            <a:endParaRPr lang="nl-BE" dirty="0"/>
          </a:p>
        </p:txBody>
      </p:sp>
    </p:spTree>
    <p:extLst>
      <p:ext uri="{BB962C8B-B14F-4D97-AF65-F5344CB8AC3E}">
        <p14:creationId xmlns:p14="http://schemas.microsoft.com/office/powerpoint/2010/main" val="415568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DB473952-6EDB-4163-BAD2-EFAB1C290680}" type="datetimeFigureOut">
              <a:rPr lang="nl-BE" smtClean="0"/>
              <a:t>19/07/2024</a:t>
            </a:fld>
            <a:endParaRPr lang="nl-BE" dirty="0"/>
          </a:p>
        </p:txBody>
      </p:sp>
      <p:sp>
        <p:nvSpPr>
          <p:cNvPr id="8" name="Footer Placeholder 7"/>
          <p:cNvSpPr>
            <a:spLocks noGrp="1"/>
          </p:cNvSpPr>
          <p:nvPr>
            <p:ph type="ftr" sz="quarter" idx="11"/>
          </p:nvPr>
        </p:nvSpPr>
        <p:spPr/>
        <p:txBody>
          <a:bodyPr/>
          <a:lstStyle/>
          <a:p>
            <a:endParaRPr lang="nl-BE" dirty="0"/>
          </a:p>
        </p:txBody>
      </p:sp>
      <p:sp>
        <p:nvSpPr>
          <p:cNvPr id="9" name="Slide Number Placeholder 8"/>
          <p:cNvSpPr>
            <a:spLocks noGrp="1"/>
          </p:cNvSpPr>
          <p:nvPr>
            <p:ph type="sldNum" sz="quarter" idx="12"/>
          </p:nvPr>
        </p:nvSpPr>
        <p:spPr/>
        <p:txBody>
          <a:bodyPr/>
          <a:lstStyle/>
          <a:p>
            <a:fld id="{45E8EC0E-0F74-4184-B0B3-25E5F3ADEC5C}" type="slidenum">
              <a:rPr lang="nl-BE" smtClean="0"/>
              <a:t>‹nr.›</a:t>
            </a:fld>
            <a:endParaRPr lang="nl-BE" dirty="0"/>
          </a:p>
        </p:txBody>
      </p:sp>
    </p:spTree>
    <p:extLst>
      <p:ext uri="{BB962C8B-B14F-4D97-AF65-F5344CB8AC3E}">
        <p14:creationId xmlns:p14="http://schemas.microsoft.com/office/powerpoint/2010/main" val="2116250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DB473952-6EDB-4163-BAD2-EFAB1C290680}" type="datetimeFigureOut">
              <a:rPr lang="nl-BE" smtClean="0"/>
              <a:t>19/07/2024</a:t>
            </a:fld>
            <a:endParaRPr lang="nl-BE" dirty="0"/>
          </a:p>
        </p:txBody>
      </p:sp>
      <p:sp>
        <p:nvSpPr>
          <p:cNvPr id="4" name="Footer Placeholder 3"/>
          <p:cNvSpPr>
            <a:spLocks noGrp="1"/>
          </p:cNvSpPr>
          <p:nvPr>
            <p:ph type="ftr" sz="quarter" idx="11"/>
          </p:nvPr>
        </p:nvSpPr>
        <p:spPr/>
        <p:txBody>
          <a:bodyPr/>
          <a:lstStyle/>
          <a:p>
            <a:endParaRPr lang="nl-BE" dirty="0"/>
          </a:p>
        </p:txBody>
      </p:sp>
      <p:sp>
        <p:nvSpPr>
          <p:cNvPr id="5" name="Slide Number Placeholder 4"/>
          <p:cNvSpPr>
            <a:spLocks noGrp="1"/>
          </p:cNvSpPr>
          <p:nvPr>
            <p:ph type="sldNum" sz="quarter" idx="12"/>
          </p:nvPr>
        </p:nvSpPr>
        <p:spPr/>
        <p:txBody>
          <a:bodyPr/>
          <a:lstStyle/>
          <a:p>
            <a:fld id="{45E8EC0E-0F74-4184-B0B3-25E5F3ADEC5C}" type="slidenum">
              <a:rPr lang="nl-BE" smtClean="0"/>
              <a:t>‹nr.›</a:t>
            </a:fld>
            <a:endParaRPr lang="nl-BE" dirty="0"/>
          </a:p>
        </p:txBody>
      </p:sp>
    </p:spTree>
    <p:extLst>
      <p:ext uri="{BB962C8B-B14F-4D97-AF65-F5344CB8AC3E}">
        <p14:creationId xmlns:p14="http://schemas.microsoft.com/office/powerpoint/2010/main" val="1999486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473952-6EDB-4163-BAD2-EFAB1C290680}" type="datetimeFigureOut">
              <a:rPr lang="nl-BE" smtClean="0"/>
              <a:t>19/07/2024</a:t>
            </a:fld>
            <a:endParaRPr lang="nl-BE" dirty="0"/>
          </a:p>
        </p:txBody>
      </p:sp>
      <p:sp>
        <p:nvSpPr>
          <p:cNvPr id="3" name="Footer Placeholder 2"/>
          <p:cNvSpPr>
            <a:spLocks noGrp="1"/>
          </p:cNvSpPr>
          <p:nvPr>
            <p:ph type="ftr" sz="quarter" idx="11"/>
          </p:nvPr>
        </p:nvSpPr>
        <p:spPr/>
        <p:txBody>
          <a:bodyPr/>
          <a:lstStyle/>
          <a:p>
            <a:endParaRPr lang="nl-BE" dirty="0"/>
          </a:p>
        </p:txBody>
      </p:sp>
      <p:sp>
        <p:nvSpPr>
          <p:cNvPr id="4" name="Slide Number Placeholder 3"/>
          <p:cNvSpPr>
            <a:spLocks noGrp="1"/>
          </p:cNvSpPr>
          <p:nvPr>
            <p:ph type="sldNum" sz="quarter" idx="12"/>
          </p:nvPr>
        </p:nvSpPr>
        <p:spPr/>
        <p:txBody>
          <a:bodyPr/>
          <a:lstStyle/>
          <a:p>
            <a:fld id="{45E8EC0E-0F74-4184-B0B3-25E5F3ADEC5C}" type="slidenum">
              <a:rPr lang="nl-BE" smtClean="0"/>
              <a:t>‹nr.›</a:t>
            </a:fld>
            <a:endParaRPr lang="nl-BE" dirty="0"/>
          </a:p>
        </p:txBody>
      </p:sp>
    </p:spTree>
    <p:extLst>
      <p:ext uri="{BB962C8B-B14F-4D97-AF65-F5344CB8AC3E}">
        <p14:creationId xmlns:p14="http://schemas.microsoft.com/office/powerpoint/2010/main" val="3527906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 om de modelstijlen te bewerken</a:t>
            </a:r>
          </a:p>
        </p:txBody>
      </p:sp>
      <p:sp>
        <p:nvSpPr>
          <p:cNvPr id="5" name="Date Placeholder 4"/>
          <p:cNvSpPr>
            <a:spLocks noGrp="1"/>
          </p:cNvSpPr>
          <p:nvPr>
            <p:ph type="dt" sz="half" idx="10"/>
          </p:nvPr>
        </p:nvSpPr>
        <p:spPr/>
        <p:txBody>
          <a:bodyPr/>
          <a:lstStyle/>
          <a:p>
            <a:fld id="{DB473952-6EDB-4163-BAD2-EFAB1C290680}" type="datetimeFigureOut">
              <a:rPr lang="nl-BE" smtClean="0"/>
              <a:t>19/07/2024</a:t>
            </a:fld>
            <a:endParaRPr lang="nl-BE" dirty="0"/>
          </a:p>
        </p:txBody>
      </p:sp>
      <p:sp>
        <p:nvSpPr>
          <p:cNvPr id="6" name="Footer Placeholder 5"/>
          <p:cNvSpPr>
            <a:spLocks noGrp="1"/>
          </p:cNvSpPr>
          <p:nvPr>
            <p:ph type="ftr" sz="quarter" idx="11"/>
          </p:nvPr>
        </p:nvSpPr>
        <p:spPr/>
        <p:txBody>
          <a:bodyPr/>
          <a:lstStyle/>
          <a:p>
            <a:endParaRPr lang="nl-BE" dirty="0"/>
          </a:p>
        </p:txBody>
      </p:sp>
      <p:sp>
        <p:nvSpPr>
          <p:cNvPr id="7" name="Slide Number Placeholder 6"/>
          <p:cNvSpPr>
            <a:spLocks noGrp="1"/>
          </p:cNvSpPr>
          <p:nvPr>
            <p:ph type="sldNum" sz="quarter" idx="12"/>
          </p:nvPr>
        </p:nvSpPr>
        <p:spPr/>
        <p:txBody>
          <a:bodyPr/>
          <a:lstStyle/>
          <a:p>
            <a:fld id="{45E8EC0E-0F74-4184-B0B3-25E5F3ADEC5C}" type="slidenum">
              <a:rPr lang="nl-BE" smtClean="0"/>
              <a:t>‹nr.›</a:t>
            </a:fld>
            <a:endParaRPr lang="nl-BE" dirty="0"/>
          </a:p>
        </p:txBody>
      </p:sp>
    </p:spTree>
    <p:extLst>
      <p:ext uri="{BB962C8B-B14F-4D97-AF65-F5344CB8AC3E}">
        <p14:creationId xmlns:p14="http://schemas.microsoft.com/office/powerpoint/2010/main" val="3704803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dirty="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DB473952-6EDB-4163-BAD2-EFAB1C290680}" type="datetimeFigureOut">
              <a:rPr lang="nl-BE" smtClean="0"/>
              <a:t>19/07/2024</a:t>
            </a:fld>
            <a:endParaRPr lang="nl-BE" dirty="0"/>
          </a:p>
        </p:txBody>
      </p:sp>
      <p:sp>
        <p:nvSpPr>
          <p:cNvPr id="6" name="Footer Placeholder 5"/>
          <p:cNvSpPr>
            <a:spLocks noGrp="1"/>
          </p:cNvSpPr>
          <p:nvPr>
            <p:ph type="ftr" sz="quarter" idx="11"/>
          </p:nvPr>
        </p:nvSpPr>
        <p:spPr/>
        <p:txBody>
          <a:bodyPr/>
          <a:lstStyle/>
          <a:p>
            <a:endParaRPr lang="nl-BE" dirty="0"/>
          </a:p>
        </p:txBody>
      </p:sp>
      <p:sp>
        <p:nvSpPr>
          <p:cNvPr id="7" name="Slide Number Placeholder 6"/>
          <p:cNvSpPr>
            <a:spLocks noGrp="1"/>
          </p:cNvSpPr>
          <p:nvPr>
            <p:ph type="sldNum" sz="quarter" idx="12"/>
          </p:nvPr>
        </p:nvSpPr>
        <p:spPr/>
        <p:txBody>
          <a:bodyPr/>
          <a:lstStyle/>
          <a:p>
            <a:fld id="{45E8EC0E-0F74-4184-B0B3-25E5F3ADEC5C}" type="slidenum">
              <a:rPr lang="nl-BE" smtClean="0"/>
              <a:t>‹nr.›</a:t>
            </a:fld>
            <a:endParaRPr lang="nl-BE" dirty="0"/>
          </a:p>
        </p:txBody>
      </p:sp>
    </p:spTree>
    <p:extLst>
      <p:ext uri="{BB962C8B-B14F-4D97-AF65-F5344CB8AC3E}">
        <p14:creationId xmlns:p14="http://schemas.microsoft.com/office/powerpoint/2010/main" val="323986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B473952-6EDB-4163-BAD2-EFAB1C290680}" type="datetimeFigureOut">
              <a:rPr lang="nl-BE" smtClean="0"/>
              <a:t>19/07/2024</a:t>
            </a:fld>
            <a:endParaRPr lang="nl-BE"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BE"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5E8EC0E-0F74-4184-B0B3-25E5F3ADEC5C}" type="slidenum">
              <a:rPr lang="nl-BE" smtClean="0"/>
              <a:t>‹nr.›</a:t>
            </a:fld>
            <a:endParaRPr lang="nl-BE" dirty="0"/>
          </a:p>
        </p:txBody>
      </p:sp>
    </p:spTree>
    <p:extLst>
      <p:ext uri="{BB962C8B-B14F-4D97-AF65-F5344CB8AC3E}">
        <p14:creationId xmlns:p14="http://schemas.microsoft.com/office/powerpoint/2010/main" val="6644949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dedenksportkampioen.b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72068" y="1937677"/>
            <a:ext cx="8196772" cy="960504"/>
          </a:xfrm>
        </p:spPr>
        <p:txBody>
          <a:bodyPr/>
          <a:lstStyle/>
          <a:p>
            <a:r>
              <a:rPr lang="nl-BE" dirty="0"/>
              <a:t>Start-</a:t>
            </a:r>
            <a:r>
              <a:rPr lang="nl-BE" dirty="0" err="1"/>
              <a:t>to</a:t>
            </a:r>
            <a:r>
              <a:rPr lang="nl-BE" dirty="0"/>
              <a:t>-Schaak </a:t>
            </a:r>
            <a:r>
              <a:rPr lang="nl-BE"/>
              <a:t>– sessie </a:t>
            </a:r>
            <a:r>
              <a:rPr lang="nl-BE" dirty="0"/>
              <a:t>2</a:t>
            </a:r>
          </a:p>
        </p:txBody>
      </p:sp>
      <p:sp>
        <p:nvSpPr>
          <p:cNvPr id="3" name="Ondertitel 2"/>
          <p:cNvSpPr>
            <a:spLocks noGrp="1"/>
          </p:cNvSpPr>
          <p:nvPr>
            <p:ph type="subTitle" idx="1"/>
          </p:nvPr>
        </p:nvSpPr>
        <p:spPr>
          <a:xfrm>
            <a:off x="1442065" y="2898181"/>
            <a:ext cx="7766936" cy="1096899"/>
          </a:xfrm>
        </p:spPr>
        <p:txBody>
          <a:bodyPr/>
          <a:lstStyle/>
          <a:p>
            <a:r>
              <a:rPr lang="nl-BE" dirty="0"/>
              <a:t>Tactiek</a:t>
            </a:r>
          </a:p>
          <a:p>
            <a:r>
              <a:rPr lang="nl-BE" dirty="0"/>
              <a:t>Gert Van Bunderen</a:t>
            </a:r>
          </a:p>
        </p:txBody>
      </p:sp>
      <p:pic>
        <p:nvPicPr>
          <p:cNvPr id="4" name="Afbeelding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048000" y="4321175"/>
            <a:ext cx="6096000" cy="2057400"/>
          </a:xfrm>
          <a:prstGeom prst="rect">
            <a:avLst/>
          </a:prstGeom>
        </p:spPr>
      </p:pic>
    </p:spTree>
    <p:extLst>
      <p:ext uri="{BB962C8B-B14F-4D97-AF65-F5344CB8AC3E}">
        <p14:creationId xmlns:p14="http://schemas.microsoft.com/office/powerpoint/2010/main" val="3966931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576262"/>
          </a:xfrm>
        </p:spPr>
        <p:txBody>
          <a:bodyPr>
            <a:normAutofit fontScale="90000"/>
          </a:bodyPr>
          <a:lstStyle/>
          <a:p>
            <a:r>
              <a:rPr lang="nl-BE" dirty="0"/>
              <a:t>Schaak en schaakmat</a:t>
            </a:r>
          </a:p>
        </p:txBody>
      </p:sp>
      <p:sp>
        <p:nvSpPr>
          <p:cNvPr id="11" name="Tijdelijke aanduiding voor tekst 10"/>
          <p:cNvSpPr>
            <a:spLocks noGrp="1"/>
          </p:cNvSpPr>
          <p:nvPr>
            <p:ph type="body" idx="1"/>
          </p:nvPr>
        </p:nvSpPr>
        <p:spPr>
          <a:xfrm>
            <a:off x="790045" y="1744616"/>
            <a:ext cx="4185623" cy="576262"/>
          </a:xfrm>
        </p:spPr>
        <p:txBody>
          <a:bodyPr anchor="t"/>
          <a:lstStyle/>
          <a:p>
            <a:r>
              <a:rPr lang="nl-BE" sz="2000" dirty="0"/>
              <a:t>De zwarte koning staat schaak (aangevallen door de toren)</a:t>
            </a:r>
          </a:p>
        </p:txBody>
      </p:sp>
      <p:sp>
        <p:nvSpPr>
          <p:cNvPr id="12" name="Tijdelijke aanduiding voor tekst 11"/>
          <p:cNvSpPr>
            <a:spLocks noGrp="1"/>
          </p:cNvSpPr>
          <p:nvPr>
            <p:ph type="body" sz="quarter" idx="3"/>
          </p:nvPr>
        </p:nvSpPr>
        <p:spPr>
          <a:xfrm>
            <a:off x="4861368" y="1744616"/>
            <a:ext cx="4770312" cy="1223211"/>
          </a:xfrm>
        </p:spPr>
        <p:txBody>
          <a:bodyPr anchor="t" anchorCtr="0"/>
          <a:lstStyle/>
          <a:p>
            <a:r>
              <a:rPr lang="nl-BE" sz="2000" dirty="0"/>
              <a:t>De koning staat Schaakmat met de toren (de koning staat schaak staat en niet meer uit dit schaak  ontsnappen.</a:t>
            </a:r>
          </a:p>
        </p:txBody>
      </p:sp>
      <p:pic>
        <p:nvPicPr>
          <p:cNvPr id="16" name="Tijdelijke aanduiding voor inhoud 15"/>
          <p:cNvPicPr>
            <a:picLocks noGrp="1" noChangeAspect="1"/>
          </p:cNvPicPr>
          <p:nvPr>
            <p:ph sz="quarter" idx="4"/>
          </p:nvPr>
        </p:nvPicPr>
        <p:blipFill>
          <a:blip r:embed="rId2" cstate="email">
            <a:extLst>
              <a:ext uri="{28A0092B-C50C-407E-A947-70E740481C1C}">
                <a14:useLocalDpi xmlns:a14="http://schemas.microsoft.com/office/drawing/2010/main"/>
              </a:ext>
            </a:extLst>
          </a:blip>
          <a:stretch>
            <a:fillRect/>
          </a:stretch>
        </p:blipFill>
        <p:spPr>
          <a:xfrm>
            <a:off x="5602842" y="3242535"/>
            <a:ext cx="2226974" cy="2223060"/>
          </a:xfrm>
        </p:spPr>
      </p:pic>
      <p:pic>
        <p:nvPicPr>
          <p:cNvPr id="18" name="Tijdelijke aanduiding voor inhoud 17"/>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1242331" y="3242535"/>
            <a:ext cx="2587391" cy="2223060"/>
          </a:xfrm>
        </p:spPr>
      </p:pic>
    </p:spTree>
    <p:extLst>
      <p:ext uri="{BB962C8B-B14F-4D97-AF65-F5344CB8AC3E}">
        <p14:creationId xmlns:p14="http://schemas.microsoft.com/office/powerpoint/2010/main" val="474332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D880B44C-7F4E-742B-89B6-9BD0CAA7E850}"/>
              </a:ext>
            </a:extLst>
          </p:cNvPr>
          <p:cNvSpPr>
            <a:spLocks noGrp="1"/>
          </p:cNvSpPr>
          <p:nvPr>
            <p:ph type="ctrTitle"/>
          </p:nvPr>
        </p:nvSpPr>
        <p:spPr/>
        <p:txBody>
          <a:bodyPr/>
          <a:lstStyle/>
          <a:p>
            <a:r>
              <a:rPr lang="nl-BE" dirty="0"/>
              <a:t>Mat in één</a:t>
            </a:r>
          </a:p>
        </p:txBody>
      </p:sp>
      <p:sp>
        <p:nvSpPr>
          <p:cNvPr id="8" name="Ondertitel 7">
            <a:extLst>
              <a:ext uri="{FF2B5EF4-FFF2-40B4-BE49-F238E27FC236}">
                <a16:creationId xmlns:a16="http://schemas.microsoft.com/office/drawing/2014/main" id="{EA966337-2E08-662A-ABED-4EAF35D45F52}"/>
              </a:ext>
            </a:extLst>
          </p:cNvPr>
          <p:cNvSpPr>
            <a:spLocks noGrp="1"/>
          </p:cNvSpPr>
          <p:nvPr>
            <p:ph type="subTitle" idx="1"/>
          </p:nvPr>
        </p:nvSpPr>
        <p:spPr/>
        <p:txBody>
          <a:bodyPr/>
          <a:lstStyle/>
          <a:p>
            <a:r>
              <a:rPr lang="nl-BE" dirty="0"/>
              <a:t>Oefeningen</a:t>
            </a:r>
          </a:p>
        </p:txBody>
      </p:sp>
    </p:spTree>
    <p:extLst>
      <p:ext uri="{BB962C8B-B14F-4D97-AF65-F5344CB8AC3E}">
        <p14:creationId xmlns:p14="http://schemas.microsoft.com/office/powerpoint/2010/main" val="1722367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Herhaling mat in één – Oefening</a:t>
            </a:r>
          </a:p>
        </p:txBody>
      </p:sp>
      <p:pic>
        <p:nvPicPr>
          <p:cNvPr id="4" name="Tijdelijke aanduiding voor inhoud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608289" y="1722426"/>
            <a:ext cx="4299351" cy="4319600"/>
          </a:xfrm>
        </p:spPr>
      </p:pic>
    </p:spTree>
    <p:extLst>
      <p:ext uri="{BB962C8B-B14F-4D97-AF65-F5344CB8AC3E}">
        <p14:creationId xmlns:p14="http://schemas.microsoft.com/office/powerpoint/2010/main" val="2606389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99607" y="609600"/>
            <a:ext cx="8674395" cy="1054308"/>
          </a:xfrm>
        </p:spPr>
        <p:txBody>
          <a:bodyPr/>
          <a:lstStyle/>
          <a:p>
            <a:r>
              <a:rPr lang="nl-BE" dirty="0"/>
              <a:t>Herhaling mat in één – Oefening</a:t>
            </a:r>
          </a:p>
        </p:txBody>
      </p:sp>
      <p:pic>
        <p:nvPicPr>
          <p:cNvPr id="7" name="Tijdelijke aanduiding voor inhoud 6"/>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3035300" y="2160588"/>
            <a:ext cx="3881437" cy="3881437"/>
          </a:xfrm>
        </p:spPr>
      </p:pic>
    </p:spTree>
    <p:extLst>
      <p:ext uri="{BB962C8B-B14F-4D97-AF65-F5344CB8AC3E}">
        <p14:creationId xmlns:p14="http://schemas.microsoft.com/office/powerpoint/2010/main" val="386002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AD75A5-A605-792E-3470-80C45DD9FED6}"/>
              </a:ext>
            </a:extLst>
          </p:cNvPr>
          <p:cNvSpPr>
            <a:spLocks noGrp="1"/>
          </p:cNvSpPr>
          <p:nvPr>
            <p:ph type="title"/>
          </p:nvPr>
        </p:nvSpPr>
        <p:spPr/>
        <p:txBody>
          <a:bodyPr/>
          <a:lstStyle/>
          <a:p>
            <a:r>
              <a:rPr lang="nl-BE" dirty="0"/>
              <a:t>Mat zetten - 3 minuten oefening</a:t>
            </a:r>
          </a:p>
        </p:txBody>
      </p:sp>
      <p:sp>
        <p:nvSpPr>
          <p:cNvPr id="3" name="Tijdelijke aanduiding voor inhoud 2">
            <a:extLst>
              <a:ext uri="{FF2B5EF4-FFF2-40B4-BE49-F238E27FC236}">
                <a16:creationId xmlns:a16="http://schemas.microsoft.com/office/drawing/2014/main" id="{9D352C2C-7A76-0ED5-61C2-E9E302B5B967}"/>
              </a:ext>
            </a:extLst>
          </p:cNvPr>
          <p:cNvSpPr>
            <a:spLocks noGrp="1"/>
          </p:cNvSpPr>
          <p:nvPr>
            <p:ph idx="1"/>
          </p:nvPr>
        </p:nvSpPr>
        <p:spPr>
          <a:xfrm>
            <a:off x="677334" y="1488613"/>
            <a:ext cx="5418666" cy="4068125"/>
          </a:xfrm>
        </p:spPr>
        <p:txBody>
          <a:bodyPr>
            <a:noAutofit/>
          </a:bodyPr>
          <a:lstStyle/>
          <a:p>
            <a:r>
              <a:rPr lang="nl-BE" sz="1400" dirty="0"/>
              <a:t>Neem plaats tegenover iemand. Je oefent tweemaal tegen deze tegenstander: éénmaal met wit en éénmaal met zwart.</a:t>
            </a:r>
          </a:p>
          <a:p>
            <a:r>
              <a:rPr lang="nl-BE" sz="1400" dirty="0"/>
              <a:t>Zet de klok op 3 minuten voor zowel zwart als wit.</a:t>
            </a:r>
          </a:p>
          <a:p>
            <a:r>
              <a:rPr lang="nl-BE" sz="1400" dirty="0"/>
              <a:t>Bepaal via loting wie eerst met wit mag spelen.</a:t>
            </a:r>
          </a:p>
          <a:p>
            <a:r>
              <a:rPr lang="nl-BE" sz="1400" dirty="0"/>
              <a:t>Zet de stelling ut het diagram op.</a:t>
            </a:r>
          </a:p>
          <a:p>
            <a:r>
              <a:rPr lang="nl-BE" sz="1400" dirty="0"/>
              <a:t>Wit dient nu zo snel mogelijk (max. 3 minuten) mat te geven, zwart probeert dit te verhinderen. </a:t>
            </a:r>
          </a:p>
          <a:p>
            <a:r>
              <a:rPr lang="nl-BE" sz="1400" dirty="0"/>
              <a:t>Resultaat: </a:t>
            </a:r>
          </a:p>
          <a:p>
            <a:pPr lvl="1"/>
            <a:r>
              <a:rPr lang="nl-BE" sz="1400" dirty="0"/>
              <a:t>Remise als de tijd voor wit om is voor er mat gezet is.</a:t>
            </a:r>
          </a:p>
          <a:p>
            <a:pPr lvl="1"/>
            <a:r>
              <a:rPr lang="nl-BE" sz="1400" dirty="0"/>
              <a:t>Remise als zwart pat staat.</a:t>
            </a:r>
          </a:p>
          <a:p>
            <a:pPr lvl="1"/>
            <a:r>
              <a:rPr lang="nl-BE" sz="1400" dirty="0"/>
              <a:t>Wit wint als hij zwart mat zet of zwart zijn tijd om is!</a:t>
            </a:r>
          </a:p>
          <a:p>
            <a:r>
              <a:rPr lang="nl-BE" sz="1400" dirty="0"/>
              <a:t>Speel nu opnieuw maar met verwisselde kleuren (wie wit had speelt nu met zwart en omgekeerd)</a:t>
            </a:r>
          </a:p>
        </p:txBody>
      </p:sp>
      <p:pic>
        <p:nvPicPr>
          <p:cNvPr id="5" name="Afbeelding 4">
            <a:extLst>
              <a:ext uri="{FF2B5EF4-FFF2-40B4-BE49-F238E27FC236}">
                <a16:creationId xmlns:a16="http://schemas.microsoft.com/office/drawing/2014/main" id="{E74A40F5-7905-F566-8F0F-37B6F65174E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419171" y="1488613"/>
            <a:ext cx="4144493" cy="4203700"/>
          </a:xfrm>
          <a:prstGeom prst="rect">
            <a:avLst/>
          </a:prstGeom>
        </p:spPr>
      </p:pic>
    </p:spTree>
    <p:extLst>
      <p:ext uri="{BB962C8B-B14F-4D97-AF65-F5344CB8AC3E}">
        <p14:creationId xmlns:p14="http://schemas.microsoft.com/office/powerpoint/2010/main" val="158292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E4320BB-3E43-F707-EB2D-E5A47AE07198}"/>
              </a:ext>
            </a:extLst>
          </p:cNvPr>
          <p:cNvSpPr>
            <a:spLocks noGrp="1"/>
          </p:cNvSpPr>
          <p:nvPr>
            <p:ph type="ctrTitle"/>
          </p:nvPr>
        </p:nvSpPr>
        <p:spPr/>
        <p:txBody>
          <a:bodyPr/>
          <a:lstStyle/>
          <a:p>
            <a:r>
              <a:rPr lang="nl-BE" dirty="0"/>
              <a:t>Enkele technieken</a:t>
            </a:r>
          </a:p>
        </p:txBody>
      </p:sp>
      <p:sp>
        <p:nvSpPr>
          <p:cNvPr id="5" name="Ondertitel 4">
            <a:extLst>
              <a:ext uri="{FF2B5EF4-FFF2-40B4-BE49-F238E27FC236}">
                <a16:creationId xmlns:a16="http://schemas.microsoft.com/office/drawing/2014/main" id="{B8DB6C1F-637F-43CF-EE9B-BC8FF134C816}"/>
              </a:ext>
            </a:extLst>
          </p:cNvPr>
          <p:cNvSpPr>
            <a:spLocks noGrp="1"/>
          </p:cNvSpPr>
          <p:nvPr>
            <p:ph type="subTitle" idx="1"/>
          </p:nvPr>
        </p:nvSpPr>
        <p:spPr/>
        <p:txBody>
          <a:bodyPr/>
          <a:lstStyle/>
          <a:p>
            <a:r>
              <a:rPr lang="nl-BE" dirty="0"/>
              <a:t>Tactiek</a:t>
            </a:r>
          </a:p>
        </p:txBody>
      </p:sp>
    </p:spTree>
    <p:extLst>
      <p:ext uri="{BB962C8B-B14F-4D97-AF65-F5344CB8AC3E}">
        <p14:creationId xmlns:p14="http://schemas.microsoft.com/office/powerpoint/2010/main" val="1453223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Een aangevallen stuk en een stuk slaan.</a:t>
            </a:r>
          </a:p>
        </p:txBody>
      </p:sp>
      <p:sp>
        <p:nvSpPr>
          <p:cNvPr id="3" name="Tijdelijke aanduiding voor tekst 2"/>
          <p:cNvSpPr>
            <a:spLocks noGrp="1"/>
          </p:cNvSpPr>
          <p:nvPr>
            <p:ph type="body" idx="1"/>
          </p:nvPr>
        </p:nvSpPr>
        <p:spPr>
          <a:xfrm>
            <a:off x="677333" y="1355132"/>
            <a:ext cx="4185623" cy="806845"/>
          </a:xfrm>
        </p:spPr>
        <p:txBody>
          <a:bodyPr/>
          <a:lstStyle/>
          <a:p>
            <a:r>
              <a:rPr lang="nl-BE" dirty="0"/>
              <a:t>De toren staat aangevallen door de koning.</a:t>
            </a:r>
          </a:p>
        </p:txBody>
      </p:sp>
      <p:pic>
        <p:nvPicPr>
          <p:cNvPr id="7" name="Tijdelijke aanduiding voor inhoud 6"/>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1443212" y="3402104"/>
            <a:ext cx="2653863" cy="2639920"/>
          </a:xfrm>
        </p:spPr>
      </p:pic>
      <p:sp>
        <p:nvSpPr>
          <p:cNvPr id="5" name="Tijdelijke aanduiding voor tekst 4"/>
          <p:cNvSpPr>
            <a:spLocks noGrp="1"/>
          </p:cNvSpPr>
          <p:nvPr>
            <p:ph type="body" sz="quarter" idx="3"/>
          </p:nvPr>
        </p:nvSpPr>
        <p:spPr>
          <a:xfrm>
            <a:off x="4746812" y="1930400"/>
            <a:ext cx="4527189" cy="1270000"/>
          </a:xfrm>
        </p:spPr>
        <p:txBody>
          <a:bodyPr/>
          <a:lstStyle/>
          <a:p>
            <a:r>
              <a:rPr lang="nl-BE" dirty="0"/>
              <a:t>Wit aan zet: Witte toren valt zwarte toren aan en kan deze slaan (=stuk wegnemen en eigen stuk op dit stuk zijn plaats zetten).</a:t>
            </a:r>
          </a:p>
        </p:txBody>
      </p:sp>
      <p:pic>
        <p:nvPicPr>
          <p:cNvPr id="8" name="Tijdelijke aanduiding voor inhoud 7"/>
          <p:cNvPicPr>
            <a:picLocks noGrp="1" noChangeAspect="1"/>
          </p:cNvPicPr>
          <p:nvPr>
            <p:ph sz="quarter" idx="4"/>
          </p:nvPr>
        </p:nvPicPr>
        <p:blipFill>
          <a:blip r:embed="rId3" cstate="email">
            <a:extLst>
              <a:ext uri="{28A0092B-C50C-407E-A947-70E740481C1C}">
                <a14:useLocalDpi xmlns:a14="http://schemas.microsoft.com/office/drawing/2010/main"/>
              </a:ext>
            </a:extLst>
          </a:blip>
          <a:stretch>
            <a:fillRect/>
          </a:stretch>
        </p:blipFill>
        <p:spPr>
          <a:xfrm>
            <a:off x="5229909" y="3402105"/>
            <a:ext cx="2691406" cy="2639919"/>
          </a:xfrm>
        </p:spPr>
      </p:pic>
      <p:cxnSp>
        <p:nvCxnSpPr>
          <p:cNvPr id="10" name="Rechte verbindingslijn met pijl 9"/>
          <p:cNvCxnSpPr/>
          <p:nvPr/>
        </p:nvCxnSpPr>
        <p:spPr>
          <a:xfrm>
            <a:off x="6001877" y="4249270"/>
            <a:ext cx="8157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5448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F7D0FD-8FEB-FDD5-ECDF-C31A590F73D5}"/>
              </a:ext>
            </a:extLst>
          </p:cNvPr>
          <p:cNvSpPr>
            <a:spLocks noGrp="1"/>
          </p:cNvSpPr>
          <p:nvPr>
            <p:ph type="title"/>
          </p:nvPr>
        </p:nvSpPr>
        <p:spPr/>
        <p:txBody>
          <a:bodyPr/>
          <a:lstStyle/>
          <a:p>
            <a:r>
              <a:rPr lang="nl-BE" dirty="0"/>
              <a:t>Waarde der stukken – oefeningen</a:t>
            </a:r>
            <a:br>
              <a:rPr lang="nl-BE" dirty="0"/>
            </a:br>
            <a:endParaRPr lang="nl-BE" dirty="0"/>
          </a:p>
        </p:txBody>
      </p:sp>
      <p:pic>
        <p:nvPicPr>
          <p:cNvPr id="10" name="Tijdelijke aanduiding voor inhoud 9">
            <a:extLst>
              <a:ext uri="{FF2B5EF4-FFF2-40B4-BE49-F238E27FC236}">
                <a16:creationId xmlns:a16="http://schemas.microsoft.com/office/drawing/2014/main" id="{BCA6AEBC-74EA-93E0-1C96-1C23A1BA47E5}"/>
              </a:ext>
            </a:extLst>
          </p:cNvPr>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5199867" y="1680140"/>
            <a:ext cx="3901973" cy="3881437"/>
          </a:xfrm>
        </p:spPr>
      </p:pic>
      <p:pic>
        <p:nvPicPr>
          <p:cNvPr id="8" name="Tijdelijke aanduiding voor inhoud 7">
            <a:extLst>
              <a:ext uri="{FF2B5EF4-FFF2-40B4-BE49-F238E27FC236}">
                <a16:creationId xmlns:a16="http://schemas.microsoft.com/office/drawing/2014/main" id="{B976E005-3FBD-018D-EDA2-87EE75A35D8B}"/>
              </a:ext>
            </a:extLst>
          </p:cNvPr>
          <p:cNvPicPr>
            <a:picLocks noGrp="1" noChangeAspect="1"/>
          </p:cNvPicPr>
          <p:nvPr>
            <p:ph sz="half" idx="1"/>
          </p:nvPr>
        </p:nvPicPr>
        <p:blipFill>
          <a:blip r:embed="rId3" cstate="email">
            <a:extLst>
              <a:ext uri="{28A0092B-C50C-407E-A947-70E740481C1C}">
                <a14:useLocalDpi xmlns:a14="http://schemas.microsoft.com/office/drawing/2010/main"/>
              </a:ext>
            </a:extLst>
          </a:blip>
          <a:stretch>
            <a:fillRect/>
          </a:stretch>
        </p:blipFill>
        <p:spPr>
          <a:xfrm>
            <a:off x="677334" y="1680140"/>
            <a:ext cx="3840579" cy="3881437"/>
          </a:xfrm>
        </p:spPr>
      </p:pic>
      <p:sp>
        <p:nvSpPr>
          <p:cNvPr id="14" name="Tekstvak 13">
            <a:extLst>
              <a:ext uri="{FF2B5EF4-FFF2-40B4-BE49-F238E27FC236}">
                <a16:creationId xmlns:a16="http://schemas.microsoft.com/office/drawing/2014/main" id="{9D9F6778-2CDE-7EFA-AFA8-B8B5C23A8434}"/>
              </a:ext>
            </a:extLst>
          </p:cNvPr>
          <p:cNvSpPr txBox="1"/>
          <p:nvPr/>
        </p:nvSpPr>
        <p:spPr>
          <a:xfrm>
            <a:off x="677334" y="5786735"/>
            <a:ext cx="3840579" cy="923330"/>
          </a:xfrm>
          <a:prstGeom prst="rect">
            <a:avLst/>
          </a:prstGeom>
          <a:noFill/>
        </p:spPr>
        <p:txBody>
          <a:bodyPr wrap="square" rtlCol="0">
            <a:spAutoFit/>
          </a:bodyPr>
          <a:lstStyle/>
          <a:p>
            <a:r>
              <a:rPr lang="nl-BE" dirty="0"/>
              <a:t>De witte pion kan het paard of de dame nemen. Wat is de beste zet en waarom?</a:t>
            </a:r>
          </a:p>
        </p:txBody>
      </p:sp>
      <p:sp>
        <p:nvSpPr>
          <p:cNvPr id="15" name="Tekstvak 14">
            <a:extLst>
              <a:ext uri="{FF2B5EF4-FFF2-40B4-BE49-F238E27FC236}">
                <a16:creationId xmlns:a16="http://schemas.microsoft.com/office/drawing/2014/main" id="{A8B45A7A-6F8D-5A1B-96F9-730ED4FB1EC0}"/>
              </a:ext>
            </a:extLst>
          </p:cNvPr>
          <p:cNvSpPr txBox="1"/>
          <p:nvPr/>
        </p:nvSpPr>
        <p:spPr>
          <a:xfrm>
            <a:off x="5199867" y="5786735"/>
            <a:ext cx="4378086" cy="923330"/>
          </a:xfrm>
          <a:prstGeom prst="rect">
            <a:avLst/>
          </a:prstGeom>
          <a:noFill/>
        </p:spPr>
        <p:txBody>
          <a:bodyPr wrap="square" rtlCol="0">
            <a:spAutoFit/>
          </a:bodyPr>
          <a:lstStyle/>
          <a:p>
            <a:r>
              <a:rPr lang="nl-BE" dirty="0"/>
              <a:t>Leg met behulp van de waarde van de stukken uit waarom het voordelig is voor wit om de toren te nemen?</a:t>
            </a:r>
          </a:p>
        </p:txBody>
      </p:sp>
    </p:spTree>
    <p:extLst>
      <p:ext uri="{BB962C8B-B14F-4D97-AF65-F5344CB8AC3E}">
        <p14:creationId xmlns:p14="http://schemas.microsoft.com/office/powerpoint/2010/main" val="73889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41CFD1-CE63-FF87-1A3E-3C92A130B09C}"/>
              </a:ext>
            </a:extLst>
          </p:cNvPr>
          <p:cNvSpPr>
            <a:spLocks noGrp="1"/>
          </p:cNvSpPr>
          <p:nvPr>
            <p:ph type="title"/>
          </p:nvPr>
        </p:nvSpPr>
        <p:spPr>
          <a:xfrm>
            <a:off x="677334" y="425680"/>
            <a:ext cx="8596668" cy="712763"/>
          </a:xfrm>
        </p:spPr>
        <p:txBody>
          <a:bodyPr/>
          <a:lstStyle/>
          <a:p>
            <a:r>
              <a:rPr lang="nl-BE" dirty="0"/>
              <a:t>De vork (=dubbele aanval)</a:t>
            </a:r>
          </a:p>
        </p:txBody>
      </p:sp>
      <p:pic>
        <p:nvPicPr>
          <p:cNvPr id="6" name="Tijdelijke aanduiding voor inhoud 5">
            <a:extLst>
              <a:ext uri="{FF2B5EF4-FFF2-40B4-BE49-F238E27FC236}">
                <a16:creationId xmlns:a16="http://schemas.microsoft.com/office/drawing/2014/main" id="{CF5BAE8A-3A4C-26BC-5189-037AFCE48176}"/>
              </a:ext>
            </a:extLst>
          </p:cNvPr>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842367" y="2160588"/>
            <a:ext cx="3854054" cy="3881437"/>
          </a:xfrm>
        </p:spPr>
      </p:pic>
      <p:pic>
        <p:nvPicPr>
          <p:cNvPr id="9" name="Tijdelijke aanduiding voor inhoud 8">
            <a:extLst>
              <a:ext uri="{FF2B5EF4-FFF2-40B4-BE49-F238E27FC236}">
                <a16:creationId xmlns:a16="http://schemas.microsoft.com/office/drawing/2014/main" id="{B1E71F7B-BD03-540F-3259-D45C8C011D86}"/>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5244548" y="2160588"/>
            <a:ext cx="3874603" cy="3881437"/>
          </a:xfrm>
        </p:spPr>
      </p:pic>
      <p:sp>
        <p:nvSpPr>
          <p:cNvPr id="7" name="Tekstvak 6">
            <a:extLst>
              <a:ext uri="{FF2B5EF4-FFF2-40B4-BE49-F238E27FC236}">
                <a16:creationId xmlns:a16="http://schemas.microsoft.com/office/drawing/2014/main" id="{2DA3BCF1-70C9-0F63-1CAB-D904764C7022}"/>
              </a:ext>
            </a:extLst>
          </p:cNvPr>
          <p:cNvSpPr txBox="1"/>
          <p:nvPr/>
        </p:nvSpPr>
        <p:spPr>
          <a:xfrm>
            <a:off x="677334" y="1116069"/>
            <a:ext cx="8818358" cy="923330"/>
          </a:xfrm>
          <a:prstGeom prst="rect">
            <a:avLst/>
          </a:prstGeom>
          <a:noFill/>
        </p:spPr>
        <p:txBody>
          <a:bodyPr wrap="square" rtlCol="0">
            <a:spAutoFit/>
          </a:bodyPr>
          <a:lstStyle/>
          <a:p>
            <a:r>
              <a:rPr lang="nl-NL" dirty="0"/>
              <a:t>Een vork is </a:t>
            </a:r>
            <a:r>
              <a:rPr lang="nl-NL" b="1" dirty="0"/>
              <a:t>de directe aanval op twee of meer vijandelijke stukken door één eigen stuk. Hieronder twee voorbeelden van vorken met resp. het paard en de loper.</a:t>
            </a:r>
            <a:endParaRPr lang="nl-BE" dirty="0"/>
          </a:p>
        </p:txBody>
      </p:sp>
      <p:cxnSp>
        <p:nvCxnSpPr>
          <p:cNvPr id="11" name="Rechte verbindingslijn met pijl 10">
            <a:extLst>
              <a:ext uri="{FF2B5EF4-FFF2-40B4-BE49-F238E27FC236}">
                <a16:creationId xmlns:a16="http://schemas.microsoft.com/office/drawing/2014/main" id="{4A1C7922-5CB6-3299-E9E2-988108766016}"/>
              </a:ext>
            </a:extLst>
          </p:cNvPr>
          <p:cNvCxnSpPr>
            <a:cxnSpLocks/>
          </p:cNvCxnSpPr>
          <p:nvPr/>
        </p:nvCxnSpPr>
        <p:spPr>
          <a:xfrm flipV="1">
            <a:off x="1775791" y="3008243"/>
            <a:ext cx="397566" cy="74212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4" name="Rechte verbindingslijn met pijl 13">
            <a:extLst>
              <a:ext uri="{FF2B5EF4-FFF2-40B4-BE49-F238E27FC236}">
                <a16:creationId xmlns:a16="http://schemas.microsoft.com/office/drawing/2014/main" id="{7E3223D2-E756-4FC2-482B-BE4048E11258}"/>
              </a:ext>
            </a:extLst>
          </p:cNvPr>
          <p:cNvCxnSpPr>
            <a:cxnSpLocks/>
          </p:cNvCxnSpPr>
          <p:nvPr/>
        </p:nvCxnSpPr>
        <p:spPr>
          <a:xfrm flipV="1">
            <a:off x="6255026" y="3326296"/>
            <a:ext cx="251791" cy="331304"/>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820044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652BED-6038-7CAA-505A-8000B904F335}"/>
              </a:ext>
            </a:extLst>
          </p:cNvPr>
          <p:cNvSpPr>
            <a:spLocks noGrp="1"/>
          </p:cNvSpPr>
          <p:nvPr>
            <p:ph type="title"/>
          </p:nvPr>
        </p:nvSpPr>
        <p:spPr>
          <a:xfrm>
            <a:off x="677334" y="609600"/>
            <a:ext cx="8596668" cy="715617"/>
          </a:xfrm>
        </p:spPr>
        <p:txBody>
          <a:bodyPr/>
          <a:lstStyle/>
          <a:p>
            <a:r>
              <a:rPr lang="nl-BE" dirty="0"/>
              <a:t>Aftrekschaak (aftrekaanval)</a:t>
            </a:r>
          </a:p>
        </p:txBody>
      </p:sp>
      <p:pic>
        <p:nvPicPr>
          <p:cNvPr id="7" name="Tijdelijke aanduiding voor inhoud 6">
            <a:extLst>
              <a:ext uri="{FF2B5EF4-FFF2-40B4-BE49-F238E27FC236}">
                <a16:creationId xmlns:a16="http://schemas.microsoft.com/office/drawing/2014/main" id="{763DF79F-C961-CE77-B53A-D705F4FBB997}"/>
              </a:ext>
            </a:extLst>
          </p:cNvPr>
          <p:cNvPicPr>
            <a:picLocks noGrp="1" noChangeAspect="1"/>
          </p:cNvPicPr>
          <p:nvPr>
            <p:ph sz="half" idx="1"/>
          </p:nvPr>
        </p:nvPicPr>
        <p:blipFill>
          <a:blip r:embed="rId2">
            <a:extLst>
              <a:ext uri="{28A0092B-C50C-407E-A947-70E740481C1C}">
                <a14:useLocalDpi xmlns:a14="http://schemas.microsoft.com/office/drawing/2010/main"/>
              </a:ext>
            </a:extLst>
          </a:blip>
          <a:stretch>
            <a:fillRect/>
          </a:stretch>
        </p:blipFill>
        <p:spPr>
          <a:xfrm>
            <a:off x="938937" y="2210088"/>
            <a:ext cx="3756090" cy="3880773"/>
          </a:xfrm>
        </p:spPr>
      </p:pic>
      <p:pic>
        <p:nvPicPr>
          <p:cNvPr id="9" name="Tijdelijke aanduiding voor inhoud 8">
            <a:extLst>
              <a:ext uri="{FF2B5EF4-FFF2-40B4-BE49-F238E27FC236}">
                <a16:creationId xmlns:a16="http://schemas.microsoft.com/office/drawing/2014/main" id="{1F0AAFC4-FD6A-7BFA-A7AE-554D496891EB}"/>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5247989" y="2160588"/>
            <a:ext cx="3867721" cy="3881437"/>
          </a:xfrm>
        </p:spPr>
      </p:pic>
      <p:sp>
        <p:nvSpPr>
          <p:cNvPr id="5" name="Tekstvak 4">
            <a:extLst>
              <a:ext uri="{FF2B5EF4-FFF2-40B4-BE49-F238E27FC236}">
                <a16:creationId xmlns:a16="http://schemas.microsoft.com/office/drawing/2014/main" id="{3F4B82F8-50F1-5DE2-086F-C9B75890C04D}"/>
              </a:ext>
            </a:extLst>
          </p:cNvPr>
          <p:cNvSpPr txBox="1"/>
          <p:nvPr/>
        </p:nvSpPr>
        <p:spPr>
          <a:xfrm>
            <a:off x="677334" y="1444487"/>
            <a:ext cx="8596670" cy="646331"/>
          </a:xfrm>
          <a:prstGeom prst="rect">
            <a:avLst/>
          </a:prstGeom>
          <a:noFill/>
        </p:spPr>
        <p:txBody>
          <a:bodyPr wrap="square" rtlCol="0">
            <a:spAutoFit/>
          </a:bodyPr>
          <a:lstStyle/>
          <a:p>
            <a:r>
              <a:rPr lang="nl-NL" dirty="0"/>
              <a:t>Hierbij is het stuk dat je weghaalt om iets aan te vallen het </a:t>
            </a:r>
            <a:r>
              <a:rPr lang="nl-NL" b="1" dirty="0"/>
              <a:t>kopstuk</a:t>
            </a:r>
            <a:r>
              <a:rPr lang="nl-NL" dirty="0"/>
              <a:t>, en het stuk dat blijft staan het </a:t>
            </a:r>
            <a:r>
              <a:rPr lang="nl-NL" b="1" dirty="0"/>
              <a:t>staartstuk</a:t>
            </a:r>
            <a:r>
              <a:rPr lang="nl-NL" dirty="0"/>
              <a:t>.</a:t>
            </a:r>
            <a:endParaRPr lang="nl-BE" dirty="0"/>
          </a:p>
        </p:txBody>
      </p:sp>
    </p:spTree>
    <p:extLst>
      <p:ext uri="{BB962C8B-B14F-4D97-AF65-F5344CB8AC3E}">
        <p14:creationId xmlns:p14="http://schemas.microsoft.com/office/powerpoint/2010/main" val="453159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856129"/>
          </a:xfrm>
        </p:spPr>
        <p:txBody>
          <a:bodyPr/>
          <a:lstStyle/>
          <a:p>
            <a:r>
              <a:rPr lang="nl-BE" dirty="0"/>
              <a:t>Programma dag 2 - Tactiek</a:t>
            </a:r>
          </a:p>
        </p:txBody>
      </p:sp>
      <p:sp>
        <p:nvSpPr>
          <p:cNvPr id="3" name="Tijdelijke aanduiding voor inhoud 2"/>
          <p:cNvSpPr>
            <a:spLocks noGrp="1"/>
          </p:cNvSpPr>
          <p:nvPr>
            <p:ph idx="1"/>
          </p:nvPr>
        </p:nvSpPr>
        <p:spPr>
          <a:xfrm>
            <a:off x="677334" y="1627095"/>
            <a:ext cx="8596668" cy="3732696"/>
          </a:xfrm>
        </p:spPr>
        <p:txBody>
          <a:bodyPr>
            <a:normAutofit/>
          </a:bodyPr>
          <a:lstStyle/>
          <a:p>
            <a:r>
              <a:rPr lang="nl-BE" dirty="0"/>
              <a:t>Sterkte van spelers en Elo</a:t>
            </a:r>
          </a:p>
          <a:p>
            <a:r>
              <a:rPr lang="nl-BE" dirty="0"/>
              <a:t>Herhaling loop en waarde der stukken</a:t>
            </a:r>
          </a:p>
          <a:p>
            <a:r>
              <a:rPr lang="nl-BE" dirty="0"/>
              <a:t>De pion</a:t>
            </a:r>
          </a:p>
          <a:p>
            <a:r>
              <a:rPr lang="nl-BE" dirty="0"/>
              <a:t>Einde van een partij</a:t>
            </a:r>
          </a:p>
          <a:p>
            <a:r>
              <a:rPr lang="nl-BE" dirty="0"/>
              <a:t>Pat</a:t>
            </a:r>
          </a:p>
          <a:p>
            <a:r>
              <a:rPr lang="nl-BE" dirty="0"/>
              <a:t>Schaak en schaakmat</a:t>
            </a:r>
          </a:p>
          <a:p>
            <a:r>
              <a:rPr lang="nl-BE" dirty="0"/>
              <a:t>Mat zetten – oefeningen</a:t>
            </a:r>
          </a:p>
          <a:p>
            <a:r>
              <a:rPr lang="nl-BE" dirty="0"/>
              <a:t>Enkele technieken: vork, aftrekschaak, röntgenaanval</a:t>
            </a:r>
          </a:p>
          <a:p>
            <a:r>
              <a:rPr lang="nl-BE" dirty="0"/>
              <a:t>De beginstelling, en-passant slaan</a:t>
            </a:r>
          </a:p>
          <a:p>
            <a:pPr lvl="1"/>
            <a:endParaRPr lang="nl-BE" dirty="0"/>
          </a:p>
          <a:p>
            <a:endParaRPr lang="nl-BE" dirty="0"/>
          </a:p>
        </p:txBody>
      </p:sp>
      <p:sp>
        <p:nvSpPr>
          <p:cNvPr id="4" name="Tekstvak 3">
            <a:extLst>
              <a:ext uri="{FF2B5EF4-FFF2-40B4-BE49-F238E27FC236}">
                <a16:creationId xmlns:a16="http://schemas.microsoft.com/office/drawing/2014/main" id="{87FFCCC8-72B2-A951-2703-57E620E6C9E3}"/>
              </a:ext>
            </a:extLst>
          </p:cNvPr>
          <p:cNvSpPr txBox="1"/>
          <p:nvPr/>
        </p:nvSpPr>
        <p:spPr>
          <a:xfrm>
            <a:off x="677334" y="5641145"/>
            <a:ext cx="8596668" cy="923330"/>
          </a:xfrm>
          <a:prstGeom prst="rect">
            <a:avLst/>
          </a:prstGeom>
          <a:noFill/>
          <a:ln>
            <a:solidFill>
              <a:schemeClr val="accent1"/>
            </a:solidFill>
          </a:ln>
        </p:spPr>
        <p:txBody>
          <a:bodyPr wrap="square" rtlCol="0">
            <a:spAutoFit/>
          </a:bodyPr>
          <a:lstStyle/>
          <a:p>
            <a:r>
              <a:rPr lang="nl-NL" b="1" dirty="0"/>
              <a:t>Een strategie is een plan om een doel te bereiken.</a:t>
            </a:r>
            <a:r>
              <a:rPr lang="nl-NL" dirty="0"/>
              <a:t> </a:t>
            </a:r>
            <a:r>
              <a:rPr lang="nl-NL" b="1" dirty="0"/>
              <a:t>Een tactiek is het geheel van acties op weg naar dat doel</a:t>
            </a:r>
            <a:r>
              <a:rPr lang="nl-NL" dirty="0"/>
              <a:t>. </a:t>
            </a:r>
            <a:endParaRPr lang="nl-BE" dirty="0"/>
          </a:p>
          <a:p>
            <a:endParaRPr lang="nl-BE" dirty="0"/>
          </a:p>
        </p:txBody>
      </p:sp>
    </p:spTree>
    <p:extLst>
      <p:ext uri="{BB962C8B-B14F-4D97-AF65-F5344CB8AC3E}">
        <p14:creationId xmlns:p14="http://schemas.microsoft.com/office/powerpoint/2010/main" val="3064128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Oefening - Aftrekschaak</a:t>
            </a:r>
          </a:p>
        </p:txBody>
      </p:sp>
      <p:pic>
        <p:nvPicPr>
          <p:cNvPr id="5" name="Tijdelijke aanduiding voor inhoud 4"/>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3035300" y="2160588"/>
            <a:ext cx="3881437" cy="3881437"/>
          </a:xfrm>
        </p:spPr>
      </p:pic>
    </p:spTree>
    <p:extLst>
      <p:ext uri="{BB962C8B-B14F-4D97-AF65-F5344CB8AC3E}">
        <p14:creationId xmlns:p14="http://schemas.microsoft.com/office/powerpoint/2010/main" val="1875580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689113"/>
          </a:xfrm>
        </p:spPr>
        <p:txBody>
          <a:bodyPr/>
          <a:lstStyle/>
          <a:p>
            <a:r>
              <a:rPr lang="nl-BE" dirty="0"/>
              <a:t>Röntgenaanval</a:t>
            </a:r>
          </a:p>
        </p:txBody>
      </p:sp>
      <p:pic>
        <p:nvPicPr>
          <p:cNvPr id="5" name="Tijdelijke aanduiding voor inhoud 4"/>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928730" y="2832330"/>
            <a:ext cx="3167270" cy="3162259"/>
          </a:xfrm>
        </p:spPr>
      </p:pic>
      <p:sp>
        <p:nvSpPr>
          <p:cNvPr id="3" name="Tekstvak 2">
            <a:extLst>
              <a:ext uri="{FF2B5EF4-FFF2-40B4-BE49-F238E27FC236}">
                <a16:creationId xmlns:a16="http://schemas.microsoft.com/office/drawing/2014/main" id="{7B0B6BCE-31F6-CBCD-B177-6A5C00B276C3}"/>
              </a:ext>
            </a:extLst>
          </p:cNvPr>
          <p:cNvSpPr txBox="1"/>
          <p:nvPr/>
        </p:nvSpPr>
        <p:spPr>
          <a:xfrm>
            <a:off x="715617" y="1404730"/>
            <a:ext cx="8547653" cy="1477328"/>
          </a:xfrm>
          <a:prstGeom prst="rect">
            <a:avLst/>
          </a:prstGeom>
          <a:noFill/>
        </p:spPr>
        <p:txBody>
          <a:bodyPr wrap="square" rtlCol="0">
            <a:spAutoFit/>
          </a:bodyPr>
          <a:lstStyle/>
          <a:p>
            <a:r>
              <a:rPr lang="nl-BE" dirty="0"/>
              <a:t>Bij dit type aanval valt men een waardevol stuk (zoals de dame) aan om een stuk dat achter dit waardevol stuk staat te kunnen nemen. In het diagram is wit aan zet en kan de dame aanvallen met de toren. Deze dame moet dan opzij  gaan waarna wit de loper kan slaan. Men zegt: ‘wit wint materiaal’ of ‘wit wint een stuk’.</a:t>
            </a:r>
          </a:p>
        </p:txBody>
      </p:sp>
      <p:cxnSp>
        <p:nvCxnSpPr>
          <p:cNvPr id="6" name="Rechte verbindingslijn met pijl 5">
            <a:extLst>
              <a:ext uri="{FF2B5EF4-FFF2-40B4-BE49-F238E27FC236}">
                <a16:creationId xmlns:a16="http://schemas.microsoft.com/office/drawing/2014/main" id="{3D103E68-65D9-B897-2F6E-0ED359B6FB5C}"/>
              </a:ext>
            </a:extLst>
          </p:cNvPr>
          <p:cNvCxnSpPr/>
          <p:nvPr/>
        </p:nvCxnSpPr>
        <p:spPr>
          <a:xfrm>
            <a:off x="3750365" y="5698435"/>
            <a:ext cx="490331"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7" name="Ovaal 6">
            <a:extLst>
              <a:ext uri="{FF2B5EF4-FFF2-40B4-BE49-F238E27FC236}">
                <a16:creationId xmlns:a16="http://schemas.microsoft.com/office/drawing/2014/main" id="{3B94DB16-D9FC-87A9-9DBA-5DBD3167DFF3}"/>
              </a:ext>
            </a:extLst>
          </p:cNvPr>
          <p:cNvSpPr/>
          <p:nvPr/>
        </p:nvSpPr>
        <p:spPr>
          <a:xfrm>
            <a:off x="4287077" y="5658678"/>
            <a:ext cx="92765" cy="1325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2497802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845C07A9-E8A0-0142-B3D1-C6C732D3C938}"/>
              </a:ext>
            </a:extLst>
          </p:cNvPr>
          <p:cNvSpPr>
            <a:spLocks noGrp="1"/>
          </p:cNvSpPr>
          <p:nvPr>
            <p:ph type="ctrTitle"/>
          </p:nvPr>
        </p:nvSpPr>
        <p:spPr/>
        <p:txBody>
          <a:bodyPr/>
          <a:lstStyle/>
          <a:p>
            <a:r>
              <a:rPr lang="nl-BE" dirty="0"/>
              <a:t>Enkele oefeningen</a:t>
            </a:r>
          </a:p>
        </p:txBody>
      </p:sp>
    </p:spTree>
    <p:extLst>
      <p:ext uri="{BB962C8B-B14F-4D97-AF65-F5344CB8AC3E}">
        <p14:creationId xmlns:p14="http://schemas.microsoft.com/office/powerpoint/2010/main" val="3370003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937B26-8793-FD04-7847-734041D04F7A}"/>
              </a:ext>
            </a:extLst>
          </p:cNvPr>
          <p:cNvSpPr>
            <a:spLocks noGrp="1"/>
          </p:cNvSpPr>
          <p:nvPr>
            <p:ph type="title"/>
          </p:nvPr>
        </p:nvSpPr>
        <p:spPr/>
        <p:txBody>
          <a:bodyPr/>
          <a:lstStyle/>
          <a:p>
            <a:r>
              <a:rPr lang="nl-BE" dirty="0"/>
              <a:t>Zoek telkens de beste zet voor wit?</a:t>
            </a:r>
            <a:br>
              <a:rPr lang="nl-BE" dirty="0"/>
            </a:br>
            <a:r>
              <a:rPr lang="nl-BE" dirty="0"/>
              <a:t>(denk aan de waarde der stukken).</a:t>
            </a:r>
          </a:p>
        </p:txBody>
      </p:sp>
      <p:pic>
        <p:nvPicPr>
          <p:cNvPr id="6" name="Tijdelijke aanduiding voor inhoud 5">
            <a:extLst>
              <a:ext uri="{FF2B5EF4-FFF2-40B4-BE49-F238E27FC236}">
                <a16:creationId xmlns:a16="http://schemas.microsoft.com/office/drawing/2014/main" id="{64AFA023-876E-9C55-4A2F-9891927FE223}"/>
              </a:ext>
            </a:extLst>
          </p:cNvPr>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825246" y="2160589"/>
            <a:ext cx="3887629" cy="3880772"/>
          </a:xfrm>
        </p:spPr>
      </p:pic>
      <p:pic>
        <p:nvPicPr>
          <p:cNvPr id="8" name="Tijdelijke aanduiding voor inhoud 7">
            <a:extLst>
              <a:ext uri="{FF2B5EF4-FFF2-40B4-BE49-F238E27FC236}">
                <a16:creationId xmlns:a16="http://schemas.microsoft.com/office/drawing/2014/main" id="{5981DB9D-42E4-741F-D425-59EB445196D6}"/>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5281775" y="2160588"/>
            <a:ext cx="3800150" cy="3881437"/>
          </a:xfrm>
        </p:spPr>
      </p:pic>
    </p:spTree>
    <p:extLst>
      <p:ext uri="{BB962C8B-B14F-4D97-AF65-F5344CB8AC3E}">
        <p14:creationId xmlns:p14="http://schemas.microsoft.com/office/powerpoint/2010/main" val="1198736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ijdelijke aanduiding voor inhoud 5">
            <a:extLst>
              <a:ext uri="{FF2B5EF4-FFF2-40B4-BE49-F238E27FC236}">
                <a16:creationId xmlns:a16="http://schemas.microsoft.com/office/drawing/2014/main" id="{07C0161F-D564-C2AE-D69D-E9106F3DAF46}"/>
              </a:ext>
            </a:extLst>
          </p:cNvPr>
          <p:cNvPicPr>
            <a:picLocks noGrp="1" noChangeAspect="1"/>
          </p:cNvPicPr>
          <p:nvPr>
            <p:ph sz="half" idx="1"/>
          </p:nvPr>
        </p:nvPicPr>
        <p:blipFill>
          <a:blip r:embed="rId2">
            <a:extLst>
              <a:ext uri="{28A0092B-C50C-407E-A947-70E740481C1C}">
                <a14:useLocalDpi xmlns:a14="http://schemas.microsoft.com/office/drawing/2010/main"/>
              </a:ext>
            </a:extLst>
          </a:blip>
          <a:stretch>
            <a:fillRect/>
          </a:stretch>
        </p:blipFill>
        <p:spPr>
          <a:xfrm>
            <a:off x="1330559" y="703384"/>
            <a:ext cx="6645824" cy="5690334"/>
          </a:xfrm>
        </p:spPr>
      </p:pic>
    </p:spTree>
    <p:extLst>
      <p:ext uri="{BB962C8B-B14F-4D97-AF65-F5344CB8AC3E}">
        <p14:creationId xmlns:p14="http://schemas.microsoft.com/office/powerpoint/2010/main" val="867104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4DFBB7-63A1-1BF4-D7FA-6587B4D3DE6E}"/>
              </a:ext>
            </a:extLst>
          </p:cNvPr>
          <p:cNvSpPr>
            <a:spLocks noGrp="1"/>
          </p:cNvSpPr>
          <p:nvPr>
            <p:ph type="title"/>
          </p:nvPr>
        </p:nvSpPr>
        <p:spPr/>
        <p:txBody>
          <a:bodyPr/>
          <a:lstStyle/>
          <a:p>
            <a:r>
              <a:rPr lang="nl-BE" dirty="0"/>
              <a:t>Zoek telkens de beste zet voor zwart?</a:t>
            </a:r>
            <a:br>
              <a:rPr lang="nl-BE" dirty="0"/>
            </a:br>
            <a:r>
              <a:rPr lang="nl-BE" dirty="0"/>
              <a:t>(denk aan de waarde der stukken).</a:t>
            </a:r>
          </a:p>
        </p:txBody>
      </p:sp>
      <p:pic>
        <p:nvPicPr>
          <p:cNvPr id="6" name="Tijdelijke aanduiding voor inhoud 5">
            <a:extLst>
              <a:ext uri="{FF2B5EF4-FFF2-40B4-BE49-F238E27FC236}">
                <a16:creationId xmlns:a16="http://schemas.microsoft.com/office/drawing/2014/main" id="{34AE2366-414C-6A24-FBE7-8FF4B49A5BE9}"/>
              </a:ext>
            </a:extLst>
          </p:cNvPr>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842247" y="2160588"/>
            <a:ext cx="3854294" cy="3881437"/>
          </a:xfrm>
        </p:spPr>
      </p:pic>
      <p:pic>
        <p:nvPicPr>
          <p:cNvPr id="8" name="Tijdelijke aanduiding voor inhoud 7">
            <a:extLst>
              <a:ext uri="{FF2B5EF4-FFF2-40B4-BE49-F238E27FC236}">
                <a16:creationId xmlns:a16="http://schemas.microsoft.com/office/drawing/2014/main" id="{6D96F3FA-FA59-BE53-FBF8-D86E7F297391}"/>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5258155" y="2160588"/>
            <a:ext cx="3847389" cy="3881437"/>
          </a:xfrm>
        </p:spPr>
      </p:pic>
    </p:spTree>
    <p:extLst>
      <p:ext uri="{BB962C8B-B14F-4D97-AF65-F5344CB8AC3E}">
        <p14:creationId xmlns:p14="http://schemas.microsoft.com/office/powerpoint/2010/main" val="16191751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0A26BC-6002-ABCF-B985-174B1D399B4C}"/>
              </a:ext>
            </a:extLst>
          </p:cNvPr>
          <p:cNvSpPr>
            <a:spLocks noGrp="1"/>
          </p:cNvSpPr>
          <p:nvPr>
            <p:ph type="title"/>
          </p:nvPr>
        </p:nvSpPr>
        <p:spPr/>
        <p:txBody>
          <a:bodyPr/>
          <a:lstStyle/>
          <a:p>
            <a:r>
              <a:rPr lang="nl-BE" dirty="0"/>
              <a:t>Een veld aanvallen!</a:t>
            </a:r>
          </a:p>
        </p:txBody>
      </p:sp>
      <p:pic>
        <p:nvPicPr>
          <p:cNvPr id="6" name="Tijdelijke aanduiding voor inhoud 5">
            <a:extLst>
              <a:ext uri="{FF2B5EF4-FFF2-40B4-BE49-F238E27FC236}">
                <a16:creationId xmlns:a16="http://schemas.microsoft.com/office/drawing/2014/main" id="{9E114F0A-1793-145F-4A8E-C0996FD130D9}"/>
              </a:ext>
            </a:extLst>
          </p:cNvPr>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3041819" y="2148728"/>
            <a:ext cx="3867697" cy="3881437"/>
          </a:xfrm>
        </p:spPr>
      </p:pic>
      <p:sp>
        <p:nvSpPr>
          <p:cNvPr id="3" name="Tekstvak 2">
            <a:extLst>
              <a:ext uri="{FF2B5EF4-FFF2-40B4-BE49-F238E27FC236}">
                <a16:creationId xmlns:a16="http://schemas.microsoft.com/office/drawing/2014/main" id="{8EF08904-FE11-BA9D-AE64-3FE04BB666C9}"/>
              </a:ext>
            </a:extLst>
          </p:cNvPr>
          <p:cNvSpPr txBox="1"/>
          <p:nvPr/>
        </p:nvSpPr>
        <p:spPr>
          <a:xfrm>
            <a:off x="677334" y="1272209"/>
            <a:ext cx="8596668" cy="646331"/>
          </a:xfrm>
          <a:prstGeom prst="rect">
            <a:avLst/>
          </a:prstGeom>
          <a:noFill/>
        </p:spPr>
        <p:txBody>
          <a:bodyPr wrap="square" rtlCol="0">
            <a:spAutoFit/>
          </a:bodyPr>
          <a:lstStyle/>
          <a:p>
            <a:r>
              <a:rPr lang="nl-BE" dirty="0"/>
              <a:t>In onderstaande stelling valt de toren het veld f8 (groene bol) – onrechtstreeks aan (als de loper er niet zou staan kan wit matgeven!). </a:t>
            </a:r>
          </a:p>
        </p:txBody>
      </p:sp>
      <p:sp>
        <p:nvSpPr>
          <p:cNvPr id="5" name="Ovaal 4">
            <a:extLst>
              <a:ext uri="{FF2B5EF4-FFF2-40B4-BE49-F238E27FC236}">
                <a16:creationId xmlns:a16="http://schemas.microsoft.com/office/drawing/2014/main" id="{CD294FD6-0FAC-E9FD-91F0-4F26185916DC}"/>
              </a:ext>
            </a:extLst>
          </p:cNvPr>
          <p:cNvSpPr/>
          <p:nvPr/>
        </p:nvSpPr>
        <p:spPr>
          <a:xfrm>
            <a:off x="5565913" y="2358887"/>
            <a:ext cx="212035" cy="2222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6774498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C1A9A37B-EA42-5FE0-E637-5E4E366BCAF5}"/>
              </a:ext>
            </a:extLst>
          </p:cNvPr>
          <p:cNvSpPr>
            <a:spLocks noGrp="1"/>
          </p:cNvSpPr>
          <p:nvPr>
            <p:ph type="ctrTitle"/>
          </p:nvPr>
        </p:nvSpPr>
        <p:spPr/>
        <p:txBody>
          <a:bodyPr/>
          <a:lstStyle/>
          <a:p>
            <a:r>
              <a:rPr lang="nl-BE" dirty="0"/>
              <a:t>De beginstelling</a:t>
            </a:r>
          </a:p>
        </p:txBody>
      </p:sp>
    </p:spTree>
    <p:extLst>
      <p:ext uri="{BB962C8B-B14F-4D97-AF65-F5344CB8AC3E}">
        <p14:creationId xmlns:p14="http://schemas.microsoft.com/office/powerpoint/2010/main" val="3751553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936812"/>
          </a:xfrm>
        </p:spPr>
        <p:txBody>
          <a:bodyPr/>
          <a:lstStyle/>
          <a:p>
            <a:r>
              <a:rPr lang="nl-BE" dirty="0"/>
              <a:t>Alle stukken in de beginstelling</a:t>
            </a:r>
          </a:p>
        </p:txBody>
      </p:sp>
      <p:pic>
        <p:nvPicPr>
          <p:cNvPr id="7" name="Tijdelijke aanduiding voor inhoud 6"/>
          <p:cNvPicPr>
            <a:picLocks noGrp="1" noChangeAspect="1"/>
          </p:cNvPicPr>
          <p:nvPr>
            <p:ph sz="half" idx="1"/>
          </p:nvPr>
        </p:nvPicPr>
        <p:blipFill>
          <a:blip r:embed="rId2">
            <a:extLst>
              <a:ext uri="{28A0092B-C50C-407E-A947-70E740481C1C}">
                <a14:useLocalDpi xmlns:a14="http://schemas.microsoft.com/office/drawing/2010/main"/>
              </a:ext>
            </a:extLst>
          </a:blip>
          <a:stretch>
            <a:fillRect/>
          </a:stretch>
        </p:blipFill>
        <p:spPr>
          <a:xfrm>
            <a:off x="828677" y="2160589"/>
            <a:ext cx="3608199" cy="3608199"/>
          </a:xfrm>
        </p:spPr>
      </p:pic>
      <p:sp>
        <p:nvSpPr>
          <p:cNvPr id="5" name="Tijdelijke aanduiding voor inhoud 4"/>
          <p:cNvSpPr>
            <a:spLocks noGrp="1"/>
          </p:cNvSpPr>
          <p:nvPr>
            <p:ph sz="half" idx="2"/>
          </p:nvPr>
        </p:nvSpPr>
        <p:spPr/>
        <p:txBody>
          <a:bodyPr>
            <a:normAutofit lnSpcReduction="10000"/>
          </a:bodyPr>
          <a:lstStyle/>
          <a:p>
            <a:r>
              <a:rPr lang="nl-BE" dirty="0"/>
              <a:t>Een schaakpartij begint steeds vanuit deze beginstelling.</a:t>
            </a:r>
          </a:p>
          <a:p>
            <a:r>
              <a:rPr lang="nl-BE" dirty="0"/>
              <a:t>Een variant op het klassieke schaken is chess960 waarbij de stukken op rij 1 en 8 anders kunnen worden opgesteld. </a:t>
            </a:r>
          </a:p>
          <a:p>
            <a:r>
              <a:rPr lang="nl-BE" dirty="0"/>
              <a:t>Waarde stukken:</a:t>
            </a:r>
          </a:p>
          <a:p>
            <a:pPr lvl="1"/>
            <a:r>
              <a:rPr lang="nl-BE" dirty="0"/>
              <a:t>Dame: 9</a:t>
            </a:r>
          </a:p>
          <a:p>
            <a:pPr lvl="1"/>
            <a:r>
              <a:rPr lang="nl-BE" dirty="0"/>
              <a:t>Toren: 5</a:t>
            </a:r>
          </a:p>
          <a:p>
            <a:pPr lvl="1"/>
            <a:r>
              <a:rPr lang="nl-BE" dirty="0"/>
              <a:t>Loper: 3</a:t>
            </a:r>
          </a:p>
          <a:p>
            <a:pPr lvl="1"/>
            <a:r>
              <a:rPr lang="nl-BE" dirty="0"/>
              <a:t>Paard: 3</a:t>
            </a:r>
          </a:p>
          <a:p>
            <a:pPr lvl="1"/>
            <a:r>
              <a:rPr lang="nl-BE" dirty="0"/>
              <a:t>Pion: 1</a:t>
            </a:r>
          </a:p>
          <a:p>
            <a:endParaRPr lang="nl-BE" dirty="0"/>
          </a:p>
        </p:txBody>
      </p:sp>
    </p:spTree>
    <p:extLst>
      <p:ext uri="{BB962C8B-B14F-4D97-AF65-F5344CB8AC3E}">
        <p14:creationId xmlns:p14="http://schemas.microsoft.com/office/powerpoint/2010/main" val="5773571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En-passant slaan</a:t>
            </a:r>
          </a:p>
        </p:txBody>
      </p:sp>
      <p:pic>
        <p:nvPicPr>
          <p:cNvPr id="8" name="Tijdelijke aanduiding voor inhoud 7"/>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2995448" y="3188651"/>
            <a:ext cx="3153104" cy="2632991"/>
          </a:xfrm>
        </p:spPr>
      </p:pic>
      <p:sp>
        <p:nvSpPr>
          <p:cNvPr id="9" name="Tekstvak 8"/>
          <p:cNvSpPr txBox="1"/>
          <p:nvPr/>
        </p:nvSpPr>
        <p:spPr>
          <a:xfrm>
            <a:off x="677334" y="1468735"/>
            <a:ext cx="7914873" cy="1569660"/>
          </a:xfrm>
          <a:prstGeom prst="rect">
            <a:avLst/>
          </a:prstGeom>
          <a:noFill/>
        </p:spPr>
        <p:txBody>
          <a:bodyPr wrap="square" rtlCol="0">
            <a:spAutoFit/>
          </a:bodyPr>
          <a:lstStyle/>
          <a:p>
            <a:pPr marL="342900" indent="-342900">
              <a:buFont typeface="Arial" panose="020B0604020202020204" pitchFamily="34" charset="0"/>
              <a:buChar char="•"/>
            </a:pPr>
            <a:r>
              <a:rPr lang="nl-BE" sz="2400" dirty="0"/>
              <a:t>Als een pion 2 velden vooruit gaat (bij de eerste zet van deze pion) kan een andere pion deze slaan net alsof deze maar één zet gedaan had. </a:t>
            </a:r>
          </a:p>
          <a:p>
            <a:pPr marL="342900" indent="-342900">
              <a:buFont typeface="Arial" panose="020B0604020202020204" pitchFamily="34" charset="0"/>
              <a:buChar char="•"/>
            </a:pPr>
            <a:r>
              <a:rPr lang="nl-BE" sz="2400" dirty="0"/>
              <a:t>Dit kan enkel onmiddellijk na de zet!</a:t>
            </a:r>
          </a:p>
        </p:txBody>
      </p:sp>
    </p:spTree>
    <p:extLst>
      <p:ext uri="{BB962C8B-B14F-4D97-AF65-F5344CB8AC3E}">
        <p14:creationId xmlns:p14="http://schemas.microsoft.com/office/powerpoint/2010/main" val="185773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a:t>Arpad</a:t>
            </a:r>
            <a:r>
              <a:rPr lang="nl-BE" dirty="0"/>
              <a:t> </a:t>
            </a:r>
            <a:r>
              <a:rPr lang="nl-BE" dirty="0" err="1"/>
              <a:t>Emrick</a:t>
            </a:r>
            <a:r>
              <a:rPr lang="nl-BE" dirty="0"/>
              <a:t> Elo</a:t>
            </a:r>
          </a:p>
        </p:txBody>
      </p:sp>
      <p:sp>
        <p:nvSpPr>
          <p:cNvPr id="4" name="Tijdelijke aanduiding voor inhoud 3"/>
          <p:cNvSpPr txBox="1">
            <a:spLocks noGrp="1"/>
          </p:cNvSpPr>
          <p:nvPr>
            <p:ph idx="1"/>
          </p:nvPr>
        </p:nvSpPr>
        <p:spPr>
          <a:xfrm>
            <a:off x="677334" y="2160589"/>
            <a:ext cx="8596668" cy="1605568"/>
          </a:xfrm>
          <a:prstGeom prst="rect">
            <a:avLst/>
          </a:prstGeom>
          <a:noFill/>
        </p:spPr>
        <p:txBody>
          <a:bodyPr wrap="square" rtlCol="0">
            <a:spAutoFit/>
          </a:bodyPr>
          <a:lstStyle/>
          <a:p>
            <a:r>
              <a:rPr lang="nl-BE" sz="2400" b="1" dirty="0" err="1"/>
              <a:t>Arpad</a:t>
            </a:r>
            <a:r>
              <a:rPr lang="nl-BE" sz="2400" b="1" dirty="0"/>
              <a:t> </a:t>
            </a:r>
            <a:r>
              <a:rPr lang="nl-BE" sz="2400" b="1" dirty="0" err="1"/>
              <a:t>Emrick</a:t>
            </a:r>
            <a:r>
              <a:rPr lang="nl-BE" sz="2400" b="1" dirty="0"/>
              <a:t> Elo (Hongaar): </a:t>
            </a:r>
            <a:r>
              <a:rPr lang="nl-BE" sz="2400" dirty="0"/>
              <a:t>Ontwikkeld in jaren zestig Elo rating systeem, geïmplementeerd in de schaakwereld vanaf jaren zeventig.</a:t>
            </a:r>
          </a:p>
          <a:p>
            <a:endParaRPr lang="nl-BE" b="1" dirty="0"/>
          </a:p>
        </p:txBody>
      </p:sp>
      <p:pic>
        <p:nvPicPr>
          <p:cNvPr id="5" name="Afbeelding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18761" y="3793761"/>
            <a:ext cx="4209460" cy="2104730"/>
          </a:xfrm>
          <a:prstGeom prst="rect">
            <a:avLst/>
          </a:prstGeom>
        </p:spPr>
      </p:pic>
      <p:pic>
        <p:nvPicPr>
          <p:cNvPr id="6" name="Afbeelding 5"/>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055320" y="3793761"/>
            <a:ext cx="2143125" cy="2143125"/>
          </a:xfrm>
          <a:prstGeom prst="rect">
            <a:avLst/>
          </a:prstGeom>
        </p:spPr>
      </p:pic>
    </p:spTree>
    <p:extLst>
      <p:ext uri="{BB962C8B-B14F-4D97-AF65-F5344CB8AC3E}">
        <p14:creationId xmlns:p14="http://schemas.microsoft.com/office/powerpoint/2010/main" val="30516674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0AFE50-8778-110D-2C56-74EAA9D736FA}"/>
              </a:ext>
            </a:extLst>
          </p:cNvPr>
          <p:cNvSpPr>
            <a:spLocks noGrp="1"/>
          </p:cNvSpPr>
          <p:nvPr>
            <p:ph type="title"/>
          </p:nvPr>
        </p:nvSpPr>
        <p:spPr>
          <a:xfrm>
            <a:off x="677334" y="609600"/>
            <a:ext cx="8596668" cy="781878"/>
          </a:xfrm>
        </p:spPr>
        <p:txBody>
          <a:bodyPr/>
          <a:lstStyle/>
          <a:p>
            <a:r>
              <a:rPr lang="nl-BE" dirty="0"/>
              <a:t>Tip – aankoop schaakboeken</a:t>
            </a:r>
          </a:p>
        </p:txBody>
      </p:sp>
      <p:sp>
        <p:nvSpPr>
          <p:cNvPr id="3" name="Tijdelijke aanduiding voor inhoud 2">
            <a:extLst>
              <a:ext uri="{FF2B5EF4-FFF2-40B4-BE49-F238E27FC236}">
                <a16:creationId xmlns:a16="http://schemas.microsoft.com/office/drawing/2014/main" id="{36BEE0C0-D220-8F1C-9209-704BF8F7A6C5}"/>
              </a:ext>
            </a:extLst>
          </p:cNvPr>
          <p:cNvSpPr>
            <a:spLocks noGrp="1"/>
          </p:cNvSpPr>
          <p:nvPr>
            <p:ph idx="1"/>
          </p:nvPr>
        </p:nvSpPr>
        <p:spPr>
          <a:xfrm>
            <a:off x="677334" y="1537253"/>
            <a:ext cx="8596668" cy="4504110"/>
          </a:xfrm>
        </p:spPr>
        <p:txBody>
          <a:bodyPr>
            <a:normAutofit lnSpcReduction="10000"/>
          </a:bodyPr>
          <a:lstStyle/>
          <a:p>
            <a:r>
              <a:rPr lang="nl-BE" dirty="0"/>
              <a:t>In de gewone boekhandel is het aanbod aan schaakboeken eerder beperkt.</a:t>
            </a:r>
          </a:p>
          <a:p>
            <a:r>
              <a:rPr lang="nl-BE" dirty="0"/>
              <a:t>Waar je wel terecht kan is in specifieke (online)winkels, hier zijn er enkele:</a:t>
            </a:r>
          </a:p>
          <a:p>
            <a:pPr lvl="1"/>
            <a:r>
              <a:rPr lang="nl-BE" dirty="0"/>
              <a:t>De Denksportkampioen </a:t>
            </a:r>
            <a:r>
              <a:rPr lang="nl-BE" dirty="0">
                <a:sym typeface="Wingdings" panose="05000000000000000000" pitchFamily="2" charset="2"/>
              </a:rPr>
              <a:t> Heel sympathieke uitbater (Ben Van De Putte)</a:t>
            </a:r>
            <a:br>
              <a:rPr lang="nl-BE" dirty="0">
                <a:sym typeface="Wingdings" panose="05000000000000000000" pitchFamily="2" charset="2"/>
              </a:rPr>
            </a:br>
            <a:r>
              <a:rPr lang="nl-BE" dirty="0">
                <a:sym typeface="Wingdings" panose="05000000000000000000" pitchFamily="2" charset="2"/>
              </a:rPr>
              <a:t> Zeer ruim aanbod aan boeken en software over schaken.</a:t>
            </a:r>
            <a:br>
              <a:rPr lang="nl-BE" dirty="0">
                <a:sym typeface="Wingdings" panose="05000000000000000000" pitchFamily="2" charset="2"/>
              </a:rPr>
            </a:br>
            <a:r>
              <a:rPr lang="nl-BE" dirty="0">
                <a:sym typeface="Wingdings" panose="05000000000000000000" pitchFamily="2" charset="2"/>
              </a:rPr>
              <a:t> Ruim aanbod aan schaakmateriaal (borden, stukken, klokken, ..)</a:t>
            </a:r>
            <a:br>
              <a:rPr lang="nl-BE" dirty="0">
                <a:sym typeface="Wingdings" panose="05000000000000000000" pitchFamily="2" charset="2"/>
              </a:rPr>
            </a:br>
            <a:r>
              <a:rPr lang="nl-BE" dirty="0">
                <a:sym typeface="Wingdings" panose="05000000000000000000" pitchFamily="2" charset="2"/>
              </a:rPr>
              <a:t> Ook fysiek te bezoeken (Adres: </a:t>
            </a:r>
            <a:r>
              <a:rPr lang="nl-BE" dirty="0" err="1">
                <a:sym typeface="Wingdings" panose="05000000000000000000" pitchFamily="2" charset="2"/>
              </a:rPr>
              <a:t>Brusselsesteenweg</a:t>
            </a:r>
            <a:r>
              <a:rPr lang="nl-BE" dirty="0">
                <a:sym typeface="Wingdings" panose="05000000000000000000" pitchFamily="2" charset="2"/>
              </a:rPr>
              <a:t> 485, 9050 </a:t>
            </a:r>
            <a:r>
              <a:rPr lang="nl-BE" dirty="0" err="1">
                <a:sym typeface="Wingdings" panose="05000000000000000000" pitchFamily="2" charset="2"/>
              </a:rPr>
              <a:t>Gentbrugge</a:t>
            </a:r>
            <a:r>
              <a:rPr lang="nl-BE" dirty="0">
                <a:sym typeface="Wingdings" panose="05000000000000000000" pitchFamily="2" charset="2"/>
              </a:rPr>
              <a:t>)</a:t>
            </a:r>
            <a:br>
              <a:rPr lang="nl-BE" dirty="0">
                <a:sym typeface="Wingdings" panose="05000000000000000000" pitchFamily="2" charset="2"/>
              </a:rPr>
            </a:br>
            <a:r>
              <a:rPr lang="nl-BE" dirty="0">
                <a:sym typeface="Wingdings" panose="05000000000000000000" pitchFamily="2" charset="2"/>
              </a:rPr>
              <a:t> Controleer wel vooraf op de website wanneer de fysieke winkel open is.</a:t>
            </a:r>
            <a:br>
              <a:rPr lang="nl-BE" dirty="0"/>
            </a:br>
            <a:r>
              <a:rPr lang="nl-BE" dirty="0"/>
              <a:t>URL: </a:t>
            </a:r>
            <a:r>
              <a:rPr lang="nl-BE" dirty="0">
                <a:hlinkClick r:id="rId2"/>
              </a:rPr>
              <a:t>www.dedenksportkampioen.be</a:t>
            </a:r>
            <a:r>
              <a:rPr lang="nl-BE" dirty="0"/>
              <a:t> </a:t>
            </a:r>
          </a:p>
          <a:p>
            <a:pPr lvl="1"/>
            <a:r>
              <a:rPr lang="nl-BE" dirty="0"/>
              <a:t>De Beste Zet</a:t>
            </a:r>
            <a:br>
              <a:rPr lang="nl-BE" dirty="0"/>
            </a:br>
            <a:r>
              <a:rPr lang="nl-BE" dirty="0">
                <a:sym typeface="Wingdings" panose="05000000000000000000" pitchFamily="2" charset="2"/>
              </a:rPr>
              <a:t> </a:t>
            </a:r>
            <a:r>
              <a:rPr lang="nl-BE" dirty="0"/>
              <a:t>In Nederland maar ook regelmatig aanwezig op Belgische tornooien</a:t>
            </a:r>
            <a:br>
              <a:rPr lang="nl-BE" dirty="0"/>
            </a:br>
            <a:r>
              <a:rPr lang="nl-BE" dirty="0">
                <a:sym typeface="Wingdings" panose="05000000000000000000" pitchFamily="2" charset="2"/>
              </a:rPr>
              <a:t> </a:t>
            </a:r>
            <a:r>
              <a:rPr lang="nl-BE" dirty="0"/>
              <a:t>Uitbaatster: WGM Erika </a:t>
            </a:r>
            <a:r>
              <a:rPr lang="nl-BE" dirty="0" err="1"/>
              <a:t>Sziva</a:t>
            </a:r>
            <a:br>
              <a:rPr lang="nl-BE" dirty="0"/>
            </a:br>
            <a:r>
              <a:rPr lang="nl-BE" dirty="0">
                <a:sym typeface="Wingdings" panose="05000000000000000000" pitchFamily="2" charset="2"/>
              </a:rPr>
              <a:t> </a:t>
            </a:r>
            <a:r>
              <a:rPr lang="nl-BE" dirty="0"/>
              <a:t>Uitgebreid aanbod, online verkoop.</a:t>
            </a:r>
          </a:p>
          <a:p>
            <a:pPr lvl="1"/>
            <a:r>
              <a:rPr lang="nl-BE" dirty="0"/>
              <a:t>Maison </a:t>
            </a:r>
            <a:r>
              <a:rPr lang="nl-BE" dirty="0" err="1"/>
              <a:t>Échecs</a:t>
            </a:r>
            <a:br>
              <a:rPr lang="nl-BE" dirty="0"/>
            </a:br>
            <a:r>
              <a:rPr lang="nl-BE" dirty="0">
                <a:sym typeface="Wingdings" panose="05000000000000000000" pitchFamily="2" charset="2"/>
              </a:rPr>
              <a:t> </a:t>
            </a:r>
            <a:r>
              <a:rPr lang="nl-BE" dirty="0"/>
              <a:t>Uitgebreid aanbod, ook fysieke winkel. </a:t>
            </a:r>
            <a:br>
              <a:rPr lang="nl-BE" dirty="0"/>
            </a:br>
            <a:r>
              <a:rPr lang="nl-BE" dirty="0">
                <a:sym typeface="Wingdings" panose="05000000000000000000" pitchFamily="2" charset="2"/>
              </a:rPr>
              <a:t> </a:t>
            </a:r>
            <a:r>
              <a:rPr lang="nl-BE" dirty="0"/>
              <a:t>De vriendelijke uitbater is Franstalig van huis uit maar spreekt ook Nederlands.</a:t>
            </a:r>
            <a:br>
              <a:rPr lang="nl-BE" dirty="0"/>
            </a:br>
            <a:r>
              <a:rPr lang="nl-BE" dirty="0">
                <a:sym typeface="Wingdings" panose="05000000000000000000" pitchFamily="2" charset="2"/>
              </a:rPr>
              <a:t> </a:t>
            </a:r>
            <a:r>
              <a:rPr lang="nl-BE" dirty="0"/>
              <a:t>Adres: </a:t>
            </a:r>
            <a:r>
              <a:rPr lang="fr-FR" dirty="0"/>
              <a:t>Rue Belle Vue 60, 1000 Bruxelles</a:t>
            </a:r>
            <a:endParaRPr lang="nl-BE" dirty="0"/>
          </a:p>
        </p:txBody>
      </p:sp>
    </p:spTree>
    <p:extLst>
      <p:ext uri="{BB962C8B-B14F-4D97-AF65-F5344CB8AC3E}">
        <p14:creationId xmlns:p14="http://schemas.microsoft.com/office/powerpoint/2010/main" val="39077555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t>Einde sessie 2</a:t>
            </a:r>
          </a:p>
        </p:txBody>
      </p:sp>
    </p:spTree>
    <p:extLst>
      <p:ext uri="{BB962C8B-B14F-4D97-AF65-F5344CB8AC3E}">
        <p14:creationId xmlns:p14="http://schemas.microsoft.com/office/powerpoint/2010/main" val="1933661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340658"/>
            <a:ext cx="8596668" cy="775447"/>
          </a:xfrm>
        </p:spPr>
        <p:txBody>
          <a:bodyPr/>
          <a:lstStyle/>
          <a:p>
            <a:r>
              <a:rPr lang="nl-BE" dirty="0"/>
              <a:t>Sterkte spelers volgens Elo klassement</a:t>
            </a:r>
          </a:p>
        </p:txBody>
      </p:sp>
      <p:sp>
        <p:nvSpPr>
          <p:cNvPr id="3" name="Rechthoek 2"/>
          <p:cNvSpPr/>
          <p:nvPr/>
        </p:nvSpPr>
        <p:spPr>
          <a:xfrm>
            <a:off x="677334" y="1116105"/>
            <a:ext cx="8301774" cy="4708981"/>
          </a:xfrm>
          <a:prstGeom prst="rect">
            <a:avLst/>
          </a:prstGeom>
        </p:spPr>
        <p:txBody>
          <a:bodyPr wrap="square">
            <a:spAutoFit/>
          </a:bodyPr>
          <a:lstStyle/>
          <a:p>
            <a:r>
              <a:rPr lang="nl-BE" sz="2000" b="1" dirty="0"/>
              <a:t>Elo-rating: getalsmatige aanduiding van de sterkte van een speler.</a:t>
            </a:r>
          </a:p>
          <a:p>
            <a:endParaRPr lang="nl-BE" sz="2000" b="1" dirty="0"/>
          </a:p>
          <a:p>
            <a:pPr marL="742950" lvl="1" indent="-285750">
              <a:buFont typeface="Arial" panose="020B0604020202020204" pitchFamily="34" charset="0"/>
              <a:buChar char="•"/>
            </a:pPr>
            <a:r>
              <a:rPr lang="nl-BE" sz="2000" b="1" dirty="0"/>
              <a:t>Beginnende speler	: 1200 of lager</a:t>
            </a:r>
          </a:p>
          <a:p>
            <a:pPr marL="742950" lvl="1" indent="-285750">
              <a:buFont typeface="Arial" panose="020B0604020202020204" pitchFamily="34" charset="0"/>
              <a:buChar char="•"/>
            </a:pPr>
            <a:r>
              <a:rPr lang="nl-BE" sz="2000" b="1" dirty="0"/>
              <a:t>Gemiddelde Clubspeler	: &gt;1200 en &lt;1700</a:t>
            </a:r>
          </a:p>
          <a:p>
            <a:pPr marL="742950" lvl="1" indent="-285750">
              <a:buFont typeface="Arial" panose="020B0604020202020204" pitchFamily="34" charset="0"/>
              <a:buChar char="•"/>
            </a:pPr>
            <a:r>
              <a:rPr lang="nl-BE" sz="2000" b="1" dirty="0"/>
              <a:t>Goede clubspeler	: 1700 t.e.m. 2000</a:t>
            </a:r>
          </a:p>
          <a:p>
            <a:pPr marL="742950" lvl="1" indent="-285750">
              <a:buFont typeface="Arial" panose="020B0604020202020204" pitchFamily="34" charset="0"/>
              <a:buChar char="•"/>
            </a:pPr>
            <a:r>
              <a:rPr lang="nl-BE" sz="2000" b="1" dirty="0"/>
              <a:t>Sterke clubspeler	: &gt;2000 Elo en &lt;2300</a:t>
            </a:r>
          </a:p>
          <a:p>
            <a:pPr marL="742950" lvl="1" indent="-285750">
              <a:buFont typeface="Arial" panose="020B0604020202020204" pitchFamily="34" charset="0"/>
              <a:buChar char="•"/>
            </a:pPr>
            <a:r>
              <a:rPr lang="nl-BE" sz="2000" b="1" dirty="0" err="1"/>
              <a:t>Fide</a:t>
            </a:r>
            <a:r>
              <a:rPr lang="nl-BE" sz="2000" b="1" dirty="0"/>
              <a:t> Meester		: 2300 en hoger</a:t>
            </a:r>
          </a:p>
          <a:p>
            <a:pPr marL="742950" lvl="1" indent="-285750">
              <a:buFont typeface="Arial" panose="020B0604020202020204" pitchFamily="34" charset="0"/>
              <a:buChar char="•"/>
            </a:pPr>
            <a:r>
              <a:rPr lang="nl-BE" sz="2000" b="1" dirty="0"/>
              <a:t>Internationaal </a:t>
            </a:r>
            <a:r>
              <a:rPr lang="nl-BE" sz="2000" b="1" dirty="0" err="1"/>
              <a:t>meeser</a:t>
            </a:r>
            <a:r>
              <a:rPr lang="nl-BE" sz="2000" b="1" dirty="0"/>
              <a:t>	: 2400 en hoger</a:t>
            </a:r>
          </a:p>
          <a:p>
            <a:pPr marL="742950" lvl="1" indent="-285750">
              <a:buFont typeface="Arial" panose="020B0604020202020204" pitchFamily="34" charset="0"/>
              <a:buChar char="•"/>
            </a:pPr>
            <a:r>
              <a:rPr lang="nl-BE" sz="2000" b="1" dirty="0"/>
              <a:t>Grootmeester		: meer dan 2500 Elo</a:t>
            </a:r>
          </a:p>
          <a:p>
            <a:pPr marL="742950" lvl="1" indent="-285750">
              <a:buFont typeface="Arial" panose="020B0604020202020204" pitchFamily="34" charset="0"/>
              <a:buChar char="•"/>
            </a:pPr>
            <a:r>
              <a:rPr lang="nl-BE" sz="2000" b="1" dirty="0"/>
              <a:t>Wereldkampioen		: ±2800</a:t>
            </a:r>
          </a:p>
          <a:p>
            <a:pPr marL="742950" lvl="1" indent="-285750">
              <a:buFont typeface="Arial" panose="020B0604020202020204" pitchFamily="34" charset="0"/>
              <a:buChar char="•"/>
            </a:pPr>
            <a:endParaRPr lang="nl-BE" sz="2000" dirty="0"/>
          </a:p>
          <a:p>
            <a:pPr marL="742950" lvl="1" indent="-285750">
              <a:buFont typeface="Arial" panose="020B0604020202020204" pitchFamily="34" charset="0"/>
              <a:buChar char="•"/>
            </a:pPr>
            <a:endParaRPr lang="nl-BE" sz="2000" b="1" dirty="0"/>
          </a:p>
          <a:p>
            <a:pPr lvl="1"/>
            <a:r>
              <a:rPr lang="nl-BE" sz="2000" b="1" dirty="0"/>
              <a:t>Schaakkring Moretus Hoboken (1/7/2024):</a:t>
            </a:r>
          </a:p>
          <a:p>
            <a:pPr marL="800100" lvl="1" indent="-342900">
              <a:buFont typeface="Arial" panose="020B0604020202020204" pitchFamily="34" charset="0"/>
              <a:buChar char="•"/>
            </a:pPr>
            <a:r>
              <a:rPr lang="nl-BE" sz="2000" b="1" dirty="0"/>
              <a:t>Sterkste speler	: 2141 (Gerry De Rop)</a:t>
            </a:r>
          </a:p>
          <a:p>
            <a:pPr lvl="1"/>
            <a:endParaRPr lang="nl-BE" sz="2000" b="1" dirty="0"/>
          </a:p>
        </p:txBody>
      </p:sp>
    </p:spTree>
    <p:extLst>
      <p:ext uri="{BB962C8B-B14F-4D97-AF65-F5344CB8AC3E}">
        <p14:creationId xmlns:p14="http://schemas.microsoft.com/office/powerpoint/2010/main" val="1911507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88894"/>
          </a:xfrm>
        </p:spPr>
        <p:txBody>
          <a:bodyPr/>
          <a:lstStyle/>
          <a:p>
            <a:r>
              <a:rPr lang="nl-BE" dirty="0"/>
              <a:t>Herhaling loop en waarde der stukken</a:t>
            </a:r>
          </a:p>
        </p:txBody>
      </p:sp>
      <p:sp>
        <p:nvSpPr>
          <p:cNvPr id="3" name="Tijdelijke aanduiding voor inhoud 2"/>
          <p:cNvSpPr>
            <a:spLocks noGrp="1"/>
          </p:cNvSpPr>
          <p:nvPr>
            <p:ph idx="1"/>
          </p:nvPr>
        </p:nvSpPr>
        <p:spPr>
          <a:xfrm>
            <a:off x="677334" y="1398494"/>
            <a:ext cx="9563946" cy="4971826"/>
          </a:xfrm>
        </p:spPr>
        <p:txBody>
          <a:bodyPr numCol="2">
            <a:noAutofit/>
          </a:bodyPr>
          <a:lstStyle/>
          <a:p>
            <a:r>
              <a:rPr lang="nl-BE" b="1" dirty="0"/>
              <a:t>Dame</a:t>
            </a:r>
            <a:r>
              <a:rPr lang="nl-BE" dirty="0"/>
              <a:t> </a:t>
            </a:r>
            <a:r>
              <a:rPr lang="nl-BE" b="1" dirty="0"/>
              <a:t>(9 punten)</a:t>
            </a:r>
            <a:br>
              <a:rPr lang="nl-BE" dirty="0"/>
            </a:br>
            <a:r>
              <a:rPr lang="nl-BE" dirty="0"/>
              <a:t>Kan als toren of als loper speler.</a:t>
            </a:r>
            <a:br>
              <a:rPr lang="nl-BE" dirty="0"/>
            </a:br>
            <a:r>
              <a:rPr lang="nl-BE" dirty="0"/>
              <a:t>Beweegt zowel achter als vooruit, meerdere velden. </a:t>
            </a:r>
          </a:p>
          <a:p>
            <a:r>
              <a:rPr lang="nl-BE" b="1" dirty="0"/>
              <a:t>Toren</a:t>
            </a:r>
            <a:r>
              <a:rPr lang="nl-BE" dirty="0"/>
              <a:t> </a:t>
            </a:r>
            <a:r>
              <a:rPr lang="nl-BE" b="1" dirty="0"/>
              <a:t>(5 punten)</a:t>
            </a:r>
            <a:br>
              <a:rPr lang="nl-BE" dirty="0"/>
            </a:br>
            <a:r>
              <a:rPr lang="nl-BE" dirty="0"/>
              <a:t>Beweegt over rechte lijnen (horizontaal en verticaal).</a:t>
            </a:r>
            <a:br>
              <a:rPr lang="nl-BE" dirty="0"/>
            </a:br>
            <a:r>
              <a:rPr lang="nl-BE" dirty="0"/>
              <a:t>Zowel naar achter als naar voor. </a:t>
            </a:r>
          </a:p>
          <a:p>
            <a:r>
              <a:rPr lang="nl-BE" b="1" dirty="0"/>
              <a:t>Paard (3 punten)</a:t>
            </a:r>
            <a:br>
              <a:rPr lang="nl-BE" dirty="0"/>
            </a:br>
            <a:r>
              <a:rPr lang="nl-BE" dirty="0"/>
              <a:t>1 veld recht en 1 schuin (zelfde richting).</a:t>
            </a:r>
            <a:br>
              <a:rPr lang="nl-BE" dirty="0"/>
            </a:br>
            <a:r>
              <a:rPr lang="nl-BE" dirty="0"/>
              <a:t>Kan als enige stuk over ander stuk springen.</a:t>
            </a:r>
            <a:br>
              <a:rPr lang="nl-BE" dirty="0"/>
            </a:br>
            <a:r>
              <a:rPr lang="nl-BE" dirty="0"/>
              <a:t>Zowel naar achter als naar voor.</a:t>
            </a:r>
          </a:p>
          <a:p>
            <a:endParaRPr lang="nl-BE" b="1" dirty="0"/>
          </a:p>
          <a:p>
            <a:endParaRPr lang="nl-BE" b="1" dirty="0"/>
          </a:p>
          <a:p>
            <a:endParaRPr lang="nl-BE" b="1" dirty="0"/>
          </a:p>
          <a:p>
            <a:endParaRPr lang="nl-BE" b="1" dirty="0"/>
          </a:p>
          <a:p>
            <a:r>
              <a:rPr lang="nl-BE" b="1" dirty="0"/>
              <a:t>Loper (3 punten)</a:t>
            </a:r>
            <a:br>
              <a:rPr lang="nl-BE" b="1" dirty="0"/>
            </a:br>
            <a:r>
              <a:rPr lang="nl-BE" dirty="0"/>
              <a:t>Beweegt schuin (diagonaal). </a:t>
            </a:r>
            <a:br>
              <a:rPr lang="nl-BE" dirty="0"/>
            </a:br>
            <a:r>
              <a:rPr lang="nl-BE" dirty="0"/>
              <a:t>Blijft heel de partij op één kleur.</a:t>
            </a:r>
            <a:br>
              <a:rPr lang="nl-BE" dirty="0"/>
            </a:br>
            <a:r>
              <a:rPr lang="nl-BE" dirty="0"/>
              <a:t>Zowel naar achter als naar voor.</a:t>
            </a:r>
          </a:p>
          <a:p>
            <a:r>
              <a:rPr lang="nl-BE" b="1" dirty="0"/>
              <a:t>Koning</a:t>
            </a:r>
            <a:r>
              <a:rPr lang="nl-BE" dirty="0"/>
              <a:t> </a:t>
            </a:r>
            <a:r>
              <a:rPr lang="nl-BE" b="1" dirty="0"/>
              <a:t>(geen)</a:t>
            </a:r>
            <a:br>
              <a:rPr lang="nl-BE" b="1" dirty="0"/>
            </a:br>
            <a:r>
              <a:rPr lang="nl-BE" dirty="0"/>
              <a:t>Kan in alle richtingen bewegen maar slechts met één veld!</a:t>
            </a:r>
          </a:p>
          <a:p>
            <a:r>
              <a:rPr lang="nl-BE" b="1" dirty="0"/>
              <a:t>Pion (1 punt)</a:t>
            </a:r>
            <a:br>
              <a:rPr lang="nl-BE" dirty="0"/>
            </a:br>
            <a:r>
              <a:rPr lang="nl-BE" dirty="0"/>
              <a:t>Kan bij eerste zet 1 of 2 velden vooruit worden gezet (in rechte lijn)</a:t>
            </a:r>
            <a:br>
              <a:rPr lang="nl-BE" dirty="0"/>
            </a:br>
            <a:r>
              <a:rPr lang="nl-BE" dirty="0"/>
              <a:t>Na eerste zet kan de pion slechts met 1 veld tegelijk vooruit.</a:t>
            </a:r>
            <a:br>
              <a:rPr lang="nl-BE" dirty="0"/>
            </a:br>
            <a:r>
              <a:rPr lang="nl-BE" dirty="0"/>
              <a:t>De pion slaat een andere stuk schuin.</a:t>
            </a:r>
            <a:br>
              <a:rPr lang="nl-BE" dirty="0"/>
            </a:br>
            <a:r>
              <a:rPr lang="nl-BE" dirty="0"/>
              <a:t>Enkel vooruit.</a:t>
            </a:r>
            <a:br>
              <a:rPr lang="nl-BE" dirty="0"/>
            </a:br>
            <a:r>
              <a:rPr lang="nl-BE" dirty="0"/>
              <a:t>Kan promoveren.</a:t>
            </a:r>
          </a:p>
          <a:p>
            <a:endParaRPr lang="nl-BE" dirty="0"/>
          </a:p>
          <a:p>
            <a:pPr marL="0" indent="0">
              <a:buNone/>
            </a:pPr>
            <a:endParaRPr lang="nl-BE" dirty="0"/>
          </a:p>
        </p:txBody>
      </p:sp>
    </p:spTree>
    <p:extLst>
      <p:ext uri="{BB962C8B-B14F-4D97-AF65-F5344CB8AC3E}">
        <p14:creationId xmlns:p14="http://schemas.microsoft.com/office/powerpoint/2010/main" val="2825608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936812"/>
          </a:xfrm>
        </p:spPr>
        <p:txBody>
          <a:bodyPr/>
          <a:lstStyle/>
          <a:p>
            <a:r>
              <a:rPr lang="nl-BE" dirty="0"/>
              <a:t>De pion</a:t>
            </a:r>
          </a:p>
        </p:txBody>
      </p:sp>
      <p:sp>
        <p:nvSpPr>
          <p:cNvPr id="8" name="Tekstvak 7"/>
          <p:cNvSpPr txBox="1"/>
          <p:nvPr/>
        </p:nvSpPr>
        <p:spPr>
          <a:xfrm>
            <a:off x="3462727" y="1259194"/>
            <a:ext cx="6105847" cy="4278094"/>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nl-BE" dirty="0"/>
              <a:t>Is een speciaal stuk!</a:t>
            </a:r>
          </a:p>
          <a:p>
            <a:pPr marL="285750" indent="-285750">
              <a:spcBef>
                <a:spcPts val="600"/>
              </a:spcBef>
              <a:spcAft>
                <a:spcPts val="600"/>
              </a:spcAft>
              <a:buFont typeface="Arial" panose="020B0604020202020204" pitchFamily="34" charset="0"/>
              <a:buChar char="•"/>
            </a:pPr>
            <a:r>
              <a:rPr lang="nl-BE" dirty="0"/>
              <a:t>Als een pion voor de eerste maal in de partij wordt verzet mag deze één of </a:t>
            </a:r>
            <a:r>
              <a:rPr lang="nl-BE" b="1" dirty="0"/>
              <a:t>twee plaatsen </a:t>
            </a:r>
            <a:r>
              <a:rPr lang="nl-BE" dirty="0"/>
              <a:t>vooruit gaan. Maar enkel bij de eerste zet van de pion!</a:t>
            </a:r>
          </a:p>
          <a:p>
            <a:pPr marL="285750" indent="-285750">
              <a:spcBef>
                <a:spcPts val="600"/>
              </a:spcBef>
              <a:spcAft>
                <a:spcPts val="600"/>
              </a:spcAft>
              <a:buFont typeface="Arial" panose="020B0604020202020204" pitchFamily="34" charset="0"/>
              <a:buChar char="•"/>
            </a:pPr>
            <a:r>
              <a:rPr lang="nl-BE" dirty="0"/>
              <a:t>Na de eerste zet van de pion mag hij steeds één veld vooruit gaan (nooit achteruit of schuin).</a:t>
            </a:r>
          </a:p>
          <a:p>
            <a:pPr marL="285750" indent="-285750">
              <a:spcBef>
                <a:spcPts val="600"/>
              </a:spcBef>
              <a:spcAft>
                <a:spcPts val="600"/>
              </a:spcAft>
              <a:buFont typeface="Arial" panose="020B0604020202020204" pitchFamily="34" charset="0"/>
              <a:buChar char="•"/>
            </a:pPr>
            <a:r>
              <a:rPr lang="nl-BE" dirty="0"/>
              <a:t>De pion slaat een stuk schuin (zoals de loper maar slechts één veld vooruit), nooit achterwaarts.</a:t>
            </a:r>
          </a:p>
          <a:p>
            <a:pPr marL="285750" indent="-285750">
              <a:spcBef>
                <a:spcPts val="600"/>
              </a:spcBef>
              <a:spcAft>
                <a:spcPts val="600"/>
              </a:spcAft>
              <a:buFont typeface="Arial" panose="020B0604020202020204" pitchFamily="34" charset="0"/>
              <a:buChar char="•"/>
            </a:pPr>
            <a:r>
              <a:rPr lang="nl-BE" dirty="0"/>
              <a:t>De pion kan promoveren tot Dame, Toren, Paard of loper. Dit gebeurt als de pion de achterste rij van het bord bereikt (voor wit rij 8 voor zwart rij 1).</a:t>
            </a:r>
          </a:p>
          <a:p>
            <a:pPr marL="285750" indent="-285750">
              <a:spcBef>
                <a:spcPts val="600"/>
              </a:spcBef>
              <a:spcAft>
                <a:spcPts val="600"/>
              </a:spcAft>
              <a:buFont typeface="Arial" panose="020B0604020202020204" pitchFamily="34" charset="0"/>
              <a:buChar char="•"/>
            </a:pPr>
            <a:r>
              <a:rPr lang="nl-BE" dirty="0"/>
              <a:t>Engels: </a:t>
            </a:r>
            <a:r>
              <a:rPr lang="nl-BE" dirty="0" err="1"/>
              <a:t>Pawn</a:t>
            </a:r>
            <a:r>
              <a:rPr lang="nl-BE" dirty="0"/>
              <a:t>, Frans: Pion</a:t>
            </a:r>
          </a:p>
        </p:txBody>
      </p:sp>
      <p:pic>
        <p:nvPicPr>
          <p:cNvPr id="6" name="Tijdelijke aanduiding voor inhoud 5"/>
          <p:cNvPicPr>
            <a:picLocks noGrp="1" noChangeAspect="1"/>
          </p:cNvPicPr>
          <p:nvPr>
            <p:ph sz="half" idx="1"/>
          </p:nvPr>
        </p:nvPicPr>
        <p:blipFill>
          <a:blip r:embed="rId2">
            <a:extLst>
              <a:ext uri="{28A0092B-C50C-407E-A947-70E740481C1C}">
                <a14:useLocalDpi xmlns:a14="http://schemas.microsoft.com/office/drawing/2010/main"/>
              </a:ext>
            </a:extLst>
          </a:blip>
          <a:stretch>
            <a:fillRect/>
          </a:stretch>
        </p:blipFill>
        <p:spPr>
          <a:xfrm>
            <a:off x="882155" y="1365160"/>
            <a:ext cx="2286000" cy="2286000"/>
          </a:xfrm>
        </p:spPr>
      </p:pic>
    </p:spTree>
    <p:extLst>
      <p:ext uri="{BB962C8B-B14F-4D97-AF65-F5344CB8AC3E}">
        <p14:creationId xmlns:p14="http://schemas.microsoft.com/office/powerpoint/2010/main" val="1030128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868680"/>
          </a:xfrm>
        </p:spPr>
        <p:txBody>
          <a:bodyPr/>
          <a:lstStyle/>
          <a:p>
            <a:r>
              <a:rPr lang="nl-BE" dirty="0"/>
              <a:t>Einde van een partij</a:t>
            </a:r>
          </a:p>
        </p:txBody>
      </p:sp>
      <p:sp>
        <p:nvSpPr>
          <p:cNvPr id="7" name="Tijdelijke aanduiding voor inhoud 6"/>
          <p:cNvSpPr>
            <a:spLocks noGrp="1"/>
          </p:cNvSpPr>
          <p:nvPr>
            <p:ph idx="1"/>
          </p:nvPr>
        </p:nvSpPr>
        <p:spPr>
          <a:xfrm>
            <a:off x="677334" y="1691641"/>
            <a:ext cx="8596668" cy="4380202"/>
          </a:xfrm>
        </p:spPr>
        <p:txBody>
          <a:bodyPr>
            <a:normAutofit fontScale="92500" lnSpcReduction="10000"/>
          </a:bodyPr>
          <a:lstStyle/>
          <a:p>
            <a:r>
              <a:rPr lang="nl-BE" dirty="0"/>
              <a:t>Een schaakpartij kan eindigen in:</a:t>
            </a:r>
          </a:p>
          <a:p>
            <a:pPr lvl="1"/>
            <a:r>
              <a:rPr lang="nl-BE" dirty="0"/>
              <a:t>winst voor wit (1 – 0) of winst voor zwart (0 – 1) </a:t>
            </a:r>
          </a:p>
          <a:p>
            <a:pPr lvl="1"/>
            <a:r>
              <a:rPr lang="nl-BE" dirty="0"/>
              <a:t>in remise (0,5 – 0,5). </a:t>
            </a:r>
          </a:p>
          <a:p>
            <a:pPr lvl="1"/>
            <a:r>
              <a:rPr lang="nl-BE" dirty="0"/>
              <a:t>winst is er ook als één van de partijen forfait geeft (1 – 0F of 0 – 1F). </a:t>
            </a:r>
          </a:p>
          <a:p>
            <a:pPr lvl="1"/>
            <a:r>
              <a:rPr lang="nl-BE" dirty="0"/>
              <a:t>Als beide forfait geven is er geen winnaar (0F – 0F).</a:t>
            </a:r>
          </a:p>
          <a:p>
            <a:r>
              <a:rPr lang="nl-BE" dirty="0"/>
              <a:t>Een partij is remise:</a:t>
            </a:r>
          </a:p>
          <a:p>
            <a:pPr lvl="1"/>
            <a:r>
              <a:rPr lang="nl-BE" dirty="0"/>
              <a:t>bij overeenkomst.</a:t>
            </a:r>
          </a:p>
          <a:p>
            <a:pPr lvl="1"/>
            <a:r>
              <a:rPr lang="nl-BE" dirty="0"/>
              <a:t>bij pat. </a:t>
            </a:r>
          </a:p>
          <a:p>
            <a:pPr lvl="1"/>
            <a:r>
              <a:rPr lang="nl-BE" dirty="0"/>
              <a:t>als er geen winst meer mogelijk is (bv. als er enkel 2 koningen overblijven).</a:t>
            </a:r>
          </a:p>
          <a:p>
            <a:pPr lvl="1"/>
            <a:r>
              <a:rPr lang="nl-BE" dirty="0"/>
              <a:t>als van beide spelers de tijd verstreken is.</a:t>
            </a:r>
          </a:p>
          <a:p>
            <a:pPr lvl="1"/>
            <a:r>
              <a:rPr lang="nl-BE" dirty="0"/>
              <a:t>als een zelfde stelling driemaal voorkomt.</a:t>
            </a:r>
          </a:p>
          <a:p>
            <a:pPr lvl="1"/>
            <a:r>
              <a:rPr lang="nl-BE" dirty="0"/>
              <a:t>als er sprake is van eeuwig schaak.</a:t>
            </a:r>
          </a:p>
          <a:p>
            <a:pPr lvl="1"/>
            <a:r>
              <a:rPr lang="nl-BE" dirty="0"/>
              <a:t>als er vijftig zetten geen stuk is geslagen en geen pion verplaatst.</a:t>
            </a:r>
          </a:p>
        </p:txBody>
      </p:sp>
    </p:spTree>
    <p:extLst>
      <p:ext uri="{BB962C8B-B14F-4D97-AF65-F5344CB8AC3E}">
        <p14:creationId xmlns:p14="http://schemas.microsoft.com/office/powerpoint/2010/main" val="308258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936812"/>
          </a:xfrm>
        </p:spPr>
        <p:txBody>
          <a:bodyPr/>
          <a:lstStyle/>
          <a:p>
            <a:r>
              <a:rPr lang="nl-BE" dirty="0"/>
              <a:t>Einde van een partij</a:t>
            </a:r>
          </a:p>
        </p:txBody>
      </p:sp>
      <p:sp>
        <p:nvSpPr>
          <p:cNvPr id="5" name="Tijdelijke aanduiding voor inhoud 4"/>
          <p:cNvSpPr>
            <a:spLocks noGrp="1"/>
          </p:cNvSpPr>
          <p:nvPr>
            <p:ph sz="half" idx="2"/>
          </p:nvPr>
        </p:nvSpPr>
        <p:spPr>
          <a:xfrm>
            <a:off x="677334" y="1546413"/>
            <a:ext cx="8596670" cy="4494950"/>
          </a:xfrm>
        </p:spPr>
        <p:txBody>
          <a:bodyPr>
            <a:normAutofit/>
          </a:bodyPr>
          <a:lstStyle/>
          <a:p>
            <a:r>
              <a:rPr lang="nl-BE" dirty="0"/>
              <a:t>Schaakmat beëindigd de partij onmiddellijk!</a:t>
            </a:r>
          </a:p>
          <a:p>
            <a:r>
              <a:rPr lang="nl-BE" dirty="0"/>
              <a:t>Remise door pat beëindigd de partij onmiddellijk!</a:t>
            </a:r>
          </a:p>
          <a:p>
            <a:r>
              <a:rPr lang="nl-BE" dirty="0"/>
              <a:t>Remise door overeenkomst beëindigd de partij onmiddellijk!</a:t>
            </a:r>
          </a:p>
          <a:p>
            <a:r>
              <a:rPr lang="nl-BE" dirty="0"/>
              <a:t>Opgave beëindigd de partij onmiddellijk!</a:t>
            </a:r>
          </a:p>
        </p:txBody>
      </p:sp>
    </p:spTree>
    <p:extLst>
      <p:ext uri="{BB962C8B-B14F-4D97-AF65-F5344CB8AC3E}">
        <p14:creationId xmlns:p14="http://schemas.microsoft.com/office/powerpoint/2010/main" val="2035900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832732"/>
          </a:xfrm>
        </p:spPr>
        <p:txBody>
          <a:bodyPr/>
          <a:lstStyle/>
          <a:p>
            <a:r>
              <a:rPr lang="nl-BE" dirty="0"/>
              <a:t>Wanneer spreekt men van pat?</a:t>
            </a:r>
          </a:p>
        </p:txBody>
      </p:sp>
      <p:sp>
        <p:nvSpPr>
          <p:cNvPr id="11" name="Tijdelijke aanduiding voor tekst 10"/>
          <p:cNvSpPr>
            <a:spLocks noGrp="1"/>
          </p:cNvSpPr>
          <p:nvPr>
            <p:ph type="body" idx="1"/>
          </p:nvPr>
        </p:nvSpPr>
        <p:spPr>
          <a:xfrm>
            <a:off x="675744" y="1442331"/>
            <a:ext cx="4747594" cy="4422441"/>
          </a:xfrm>
        </p:spPr>
        <p:txBody>
          <a:bodyPr tIns="0" anchor="t" anchorCtr="0"/>
          <a:lstStyle/>
          <a:p>
            <a:r>
              <a:rPr lang="nl-BE" dirty="0"/>
              <a:t>Voorwaarden:</a:t>
            </a:r>
          </a:p>
          <a:p>
            <a:pPr marL="342900" indent="-342900">
              <a:buFontTx/>
              <a:buChar char="-"/>
            </a:pPr>
            <a:r>
              <a:rPr lang="nl-BE" dirty="0"/>
              <a:t>De koning staat niet schaak maar kan geen legale zet doen.</a:t>
            </a:r>
          </a:p>
          <a:p>
            <a:pPr marL="342900" indent="-342900">
              <a:buFontTx/>
              <a:buChar char="-"/>
            </a:pPr>
            <a:r>
              <a:rPr lang="nl-BE" dirty="0"/>
              <a:t>Men kan geen zet doen met een ander stuk!</a:t>
            </a:r>
          </a:p>
          <a:p>
            <a:pPr marL="342900" indent="-342900">
              <a:buFontTx/>
              <a:buChar char="-"/>
            </a:pPr>
            <a:r>
              <a:rPr lang="nl-BE" dirty="0"/>
              <a:t>Men is aan zet.</a:t>
            </a:r>
          </a:p>
          <a:p>
            <a:pPr marL="342900" indent="-342900">
              <a:buFontTx/>
              <a:buChar char="-"/>
            </a:pPr>
            <a:r>
              <a:rPr lang="nl-BE" dirty="0"/>
              <a:t>In de figuur is zwart aan zet!</a:t>
            </a:r>
          </a:p>
          <a:p>
            <a:pPr marL="342900" indent="-342900">
              <a:buFontTx/>
              <a:buChar char="-"/>
            </a:pPr>
            <a:r>
              <a:rPr lang="nl-BE" dirty="0"/>
              <a:t>De partij is dan remise!</a:t>
            </a:r>
          </a:p>
        </p:txBody>
      </p:sp>
      <p:pic>
        <p:nvPicPr>
          <p:cNvPr id="4" name="Tijdelijke aanduiding voor inhoud 3"/>
          <p:cNvPicPr>
            <a:picLocks noGrp="1" noChangeAspect="1"/>
          </p:cNvPicPr>
          <p:nvPr>
            <p:ph sz="half" idx="2"/>
          </p:nvPr>
        </p:nvPicPr>
        <p:blipFill>
          <a:blip r:embed="rId2">
            <a:extLst>
              <a:ext uri="{28A0092B-C50C-407E-A947-70E740481C1C}">
                <a14:useLocalDpi xmlns:a14="http://schemas.microsoft.com/office/drawing/2010/main"/>
              </a:ext>
            </a:extLst>
          </a:blip>
          <a:stretch>
            <a:fillRect/>
          </a:stretch>
        </p:blipFill>
        <p:spPr>
          <a:xfrm>
            <a:off x="5665408" y="1260540"/>
            <a:ext cx="4012809" cy="4012809"/>
          </a:xfrm>
        </p:spPr>
      </p:pic>
    </p:spTree>
    <p:extLst>
      <p:ext uri="{BB962C8B-B14F-4D97-AF65-F5344CB8AC3E}">
        <p14:creationId xmlns:p14="http://schemas.microsoft.com/office/powerpoint/2010/main" val="339695513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723</TotalTime>
  <Words>1474</Words>
  <Application>Microsoft Office PowerPoint</Application>
  <PresentationFormat>Breedbeeld</PresentationFormat>
  <Paragraphs>133</Paragraphs>
  <Slides>31</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31</vt:i4>
      </vt:variant>
    </vt:vector>
  </HeadingPairs>
  <TitlesOfParts>
    <vt:vector size="37" baseType="lpstr">
      <vt:lpstr>Arial</vt:lpstr>
      <vt:lpstr>Calibri</vt:lpstr>
      <vt:lpstr>Trebuchet MS</vt:lpstr>
      <vt:lpstr>Wingdings</vt:lpstr>
      <vt:lpstr>Wingdings 3</vt:lpstr>
      <vt:lpstr>Facet</vt:lpstr>
      <vt:lpstr>Start-to-Schaak – sessie 2</vt:lpstr>
      <vt:lpstr>Programma dag 2 - Tactiek</vt:lpstr>
      <vt:lpstr>Arpad Emrick Elo</vt:lpstr>
      <vt:lpstr>Sterkte spelers volgens Elo klassement</vt:lpstr>
      <vt:lpstr>Herhaling loop en waarde der stukken</vt:lpstr>
      <vt:lpstr>De pion</vt:lpstr>
      <vt:lpstr>Einde van een partij</vt:lpstr>
      <vt:lpstr>Einde van een partij</vt:lpstr>
      <vt:lpstr>Wanneer spreekt men van pat?</vt:lpstr>
      <vt:lpstr>Schaak en schaakmat</vt:lpstr>
      <vt:lpstr>Mat in één</vt:lpstr>
      <vt:lpstr>Herhaling mat in één – Oefening</vt:lpstr>
      <vt:lpstr>Herhaling mat in één – Oefening</vt:lpstr>
      <vt:lpstr>Mat zetten - 3 minuten oefening</vt:lpstr>
      <vt:lpstr>Enkele technieken</vt:lpstr>
      <vt:lpstr>Een aangevallen stuk en een stuk slaan.</vt:lpstr>
      <vt:lpstr>Waarde der stukken – oefeningen </vt:lpstr>
      <vt:lpstr>De vork (=dubbele aanval)</vt:lpstr>
      <vt:lpstr>Aftrekschaak (aftrekaanval)</vt:lpstr>
      <vt:lpstr>Oefening - Aftrekschaak</vt:lpstr>
      <vt:lpstr>Röntgenaanval</vt:lpstr>
      <vt:lpstr>Enkele oefeningen</vt:lpstr>
      <vt:lpstr>Zoek telkens de beste zet voor wit? (denk aan de waarde der stukken).</vt:lpstr>
      <vt:lpstr>PowerPoint-presentatie</vt:lpstr>
      <vt:lpstr>Zoek telkens de beste zet voor zwart? (denk aan de waarde der stukken).</vt:lpstr>
      <vt:lpstr>Een veld aanvallen!</vt:lpstr>
      <vt:lpstr>De beginstelling</vt:lpstr>
      <vt:lpstr>Alle stukken in de beginstelling</vt:lpstr>
      <vt:lpstr>En-passant slaan</vt:lpstr>
      <vt:lpstr>Tip – aankoop schaakboeken</vt:lpstr>
      <vt:lpstr>Einde sessie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Gert Van Bunderen</dc:creator>
  <cp:lastModifiedBy>Gert Van Bunderen</cp:lastModifiedBy>
  <cp:revision>66</cp:revision>
  <dcterms:created xsi:type="dcterms:W3CDTF">2018-09-08T20:14:03Z</dcterms:created>
  <dcterms:modified xsi:type="dcterms:W3CDTF">2024-07-19T14:28:14Z</dcterms:modified>
</cp:coreProperties>
</file>