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6" r:id="rId2"/>
    <p:sldId id="258" r:id="rId3"/>
    <p:sldId id="301" r:id="rId4"/>
    <p:sldId id="297" r:id="rId5"/>
    <p:sldId id="304" r:id="rId6"/>
    <p:sldId id="302" r:id="rId7"/>
    <p:sldId id="284" r:id="rId8"/>
    <p:sldId id="303" r:id="rId9"/>
    <p:sldId id="278" r:id="rId10"/>
    <p:sldId id="306" r:id="rId11"/>
    <p:sldId id="305" r:id="rId12"/>
    <p:sldId id="307" r:id="rId13"/>
    <p:sldId id="308" r:id="rId14"/>
    <p:sldId id="285" r:id="rId15"/>
    <p:sldId id="309" r:id="rId16"/>
    <p:sldId id="311" r:id="rId17"/>
    <p:sldId id="288" r:id="rId18"/>
    <p:sldId id="293" r:id="rId19"/>
    <p:sldId id="292" r:id="rId20"/>
    <p:sldId id="289" r:id="rId21"/>
    <p:sldId id="314" r:id="rId22"/>
    <p:sldId id="313" r:id="rId23"/>
    <p:sldId id="312" r:id="rId24"/>
    <p:sldId id="299" r:id="rId25"/>
    <p:sldId id="300" r:id="rId26"/>
    <p:sldId id="279" r:id="rId2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9" d="100"/>
          <a:sy n="69" d="100"/>
        </p:scale>
        <p:origin x="7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78E8B2-32CA-4501-9DD0-245752420ECB}" type="datetimeFigureOut">
              <a:rPr lang="nl-BE" smtClean="0"/>
              <a:t>19/07/2024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84AF5-BF5B-49A4-B714-1470E50B0E1D}" type="slidenum">
              <a:rPr lang="nl-BE" smtClean="0"/>
              <a:t>‹nr.›</a:t>
            </a:fld>
            <a:endParaRPr lang="nl-BE"/>
          </a:p>
        </p:txBody>
      </p:sp>
    </p:spTree>
    <p:extLst>
      <p:ext uri="{BB962C8B-B14F-4D97-AF65-F5344CB8AC3E}">
        <p14:creationId xmlns:p14="http://schemas.microsoft.com/office/powerpoint/2010/main" val="3527196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DB473952-6EDB-4163-BAD2-EFAB1C290680}" type="datetimeFigureOut">
              <a:rPr lang="nl-BE" smtClean="0"/>
              <a:t>19/07/2024</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45E8EC0E-0F74-4184-B0B3-25E5F3ADEC5C}" type="slidenum">
              <a:rPr lang="nl-BE" smtClean="0"/>
              <a:t>‹nr.›</a:t>
            </a:fld>
            <a:endParaRPr lang="nl-BE" dirty="0"/>
          </a:p>
        </p:txBody>
      </p:sp>
    </p:spTree>
    <p:extLst>
      <p:ext uri="{BB962C8B-B14F-4D97-AF65-F5344CB8AC3E}">
        <p14:creationId xmlns:p14="http://schemas.microsoft.com/office/powerpoint/2010/main" val="202497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DB473952-6EDB-4163-BAD2-EFAB1C290680}" type="datetimeFigureOut">
              <a:rPr lang="nl-BE" smtClean="0"/>
              <a:t>19/07/2024</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45E8EC0E-0F74-4184-B0B3-25E5F3ADEC5C}" type="slidenum">
              <a:rPr lang="nl-BE" smtClean="0"/>
              <a:t>‹nr.›</a:t>
            </a:fld>
            <a:endParaRPr lang="nl-BE" dirty="0"/>
          </a:p>
        </p:txBody>
      </p:sp>
    </p:spTree>
    <p:extLst>
      <p:ext uri="{BB962C8B-B14F-4D97-AF65-F5344CB8AC3E}">
        <p14:creationId xmlns:p14="http://schemas.microsoft.com/office/powerpoint/2010/main" val="74128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DB473952-6EDB-4163-BAD2-EFAB1C290680}" type="datetimeFigureOut">
              <a:rPr lang="nl-BE" smtClean="0"/>
              <a:t>19/07/2024</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45E8EC0E-0F74-4184-B0B3-25E5F3ADEC5C}" type="slidenum">
              <a:rPr lang="nl-BE" smtClean="0"/>
              <a:t>‹nr.›</a:t>
            </a:fld>
            <a:endParaRPr lang="nl-BE"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17861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DB473952-6EDB-4163-BAD2-EFAB1C290680}" type="datetimeFigureOut">
              <a:rPr lang="nl-BE" smtClean="0"/>
              <a:t>19/07/2024</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45E8EC0E-0F74-4184-B0B3-25E5F3ADEC5C}" type="slidenum">
              <a:rPr lang="nl-BE" smtClean="0"/>
              <a:t>‹nr.›</a:t>
            </a:fld>
            <a:endParaRPr lang="nl-BE" dirty="0"/>
          </a:p>
        </p:txBody>
      </p:sp>
    </p:spTree>
    <p:extLst>
      <p:ext uri="{BB962C8B-B14F-4D97-AF65-F5344CB8AC3E}">
        <p14:creationId xmlns:p14="http://schemas.microsoft.com/office/powerpoint/2010/main" val="3202980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DB473952-6EDB-4163-BAD2-EFAB1C290680}" type="datetimeFigureOut">
              <a:rPr lang="nl-BE" smtClean="0"/>
              <a:t>19/07/2024</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45E8EC0E-0F74-4184-B0B3-25E5F3ADEC5C}" type="slidenum">
              <a:rPr lang="nl-BE" smtClean="0"/>
              <a:t>‹nr.›</a:t>
            </a:fld>
            <a:endParaRPr lang="nl-BE"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45361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DB473952-6EDB-4163-BAD2-EFAB1C290680}" type="datetimeFigureOut">
              <a:rPr lang="nl-BE" smtClean="0"/>
              <a:t>19/07/2024</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45E8EC0E-0F74-4184-B0B3-25E5F3ADEC5C}" type="slidenum">
              <a:rPr lang="nl-BE" smtClean="0"/>
              <a:t>‹nr.›</a:t>
            </a:fld>
            <a:endParaRPr lang="nl-BE" dirty="0"/>
          </a:p>
        </p:txBody>
      </p:sp>
    </p:spTree>
    <p:extLst>
      <p:ext uri="{BB962C8B-B14F-4D97-AF65-F5344CB8AC3E}">
        <p14:creationId xmlns:p14="http://schemas.microsoft.com/office/powerpoint/2010/main" val="3429376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B473952-6EDB-4163-BAD2-EFAB1C290680}" type="datetimeFigureOut">
              <a:rPr lang="nl-BE" smtClean="0"/>
              <a:t>19/07/2024</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45E8EC0E-0F74-4184-B0B3-25E5F3ADEC5C}" type="slidenum">
              <a:rPr lang="nl-BE" smtClean="0"/>
              <a:t>‹nr.›</a:t>
            </a:fld>
            <a:endParaRPr lang="nl-BE" dirty="0"/>
          </a:p>
        </p:txBody>
      </p:sp>
    </p:spTree>
    <p:extLst>
      <p:ext uri="{BB962C8B-B14F-4D97-AF65-F5344CB8AC3E}">
        <p14:creationId xmlns:p14="http://schemas.microsoft.com/office/powerpoint/2010/main" val="283045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B473952-6EDB-4163-BAD2-EFAB1C290680}" type="datetimeFigureOut">
              <a:rPr lang="nl-BE" smtClean="0"/>
              <a:t>19/07/2024</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45E8EC0E-0F74-4184-B0B3-25E5F3ADEC5C}" type="slidenum">
              <a:rPr lang="nl-BE" smtClean="0"/>
              <a:t>‹nr.›</a:t>
            </a:fld>
            <a:endParaRPr lang="nl-BE" dirty="0"/>
          </a:p>
        </p:txBody>
      </p:sp>
    </p:spTree>
    <p:extLst>
      <p:ext uri="{BB962C8B-B14F-4D97-AF65-F5344CB8AC3E}">
        <p14:creationId xmlns:p14="http://schemas.microsoft.com/office/powerpoint/2010/main" val="2163384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B473952-6EDB-4163-BAD2-EFAB1C290680}" type="datetimeFigureOut">
              <a:rPr lang="nl-BE" smtClean="0"/>
              <a:t>19/07/2024</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45E8EC0E-0F74-4184-B0B3-25E5F3ADEC5C}" type="slidenum">
              <a:rPr lang="nl-BE" smtClean="0"/>
              <a:t>‹nr.›</a:t>
            </a:fld>
            <a:endParaRPr lang="nl-BE" dirty="0"/>
          </a:p>
        </p:txBody>
      </p:sp>
    </p:spTree>
    <p:extLst>
      <p:ext uri="{BB962C8B-B14F-4D97-AF65-F5344CB8AC3E}">
        <p14:creationId xmlns:p14="http://schemas.microsoft.com/office/powerpoint/2010/main" val="65371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DB473952-6EDB-4163-BAD2-EFAB1C290680}" type="datetimeFigureOut">
              <a:rPr lang="nl-BE" smtClean="0"/>
              <a:t>19/07/2024</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45E8EC0E-0F74-4184-B0B3-25E5F3ADEC5C}" type="slidenum">
              <a:rPr lang="nl-BE" smtClean="0"/>
              <a:t>‹nr.›</a:t>
            </a:fld>
            <a:endParaRPr lang="nl-BE" dirty="0"/>
          </a:p>
        </p:txBody>
      </p:sp>
    </p:spTree>
    <p:extLst>
      <p:ext uri="{BB962C8B-B14F-4D97-AF65-F5344CB8AC3E}">
        <p14:creationId xmlns:p14="http://schemas.microsoft.com/office/powerpoint/2010/main" val="1845643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DB473952-6EDB-4163-BAD2-EFAB1C290680}" type="datetimeFigureOut">
              <a:rPr lang="nl-BE" smtClean="0"/>
              <a:t>19/07/2024</a:t>
            </a:fld>
            <a:endParaRPr lang="nl-BE" dirty="0"/>
          </a:p>
        </p:txBody>
      </p:sp>
      <p:sp>
        <p:nvSpPr>
          <p:cNvPr id="6" name="Footer Placeholder 5"/>
          <p:cNvSpPr>
            <a:spLocks noGrp="1"/>
          </p:cNvSpPr>
          <p:nvPr>
            <p:ph type="ftr" sz="quarter" idx="11"/>
          </p:nvPr>
        </p:nvSpPr>
        <p:spPr/>
        <p:txBody>
          <a:bodyPr/>
          <a:lstStyle/>
          <a:p>
            <a:endParaRPr lang="nl-BE" dirty="0"/>
          </a:p>
        </p:txBody>
      </p:sp>
      <p:sp>
        <p:nvSpPr>
          <p:cNvPr id="7" name="Slide Number Placeholder 6"/>
          <p:cNvSpPr>
            <a:spLocks noGrp="1"/>
          </p:cNvSpPr>
          <p:nvPr>
            <p:ph type="sldNum" sz="quarter" idx="12"/>
          </p:nvPr>
        </p:nvSpPr>
        <p:spPr/>
        <p:txBody>
          <a:bodyPr/>
          <a:lstStyle/>
          <a:p>
            <a:fld id="{45E8EC0E-0F74-4184-B0B3-25E5F3ADEC5C}" type="slidenum">
              <a:rPr lang="nl-BE" smtClean="0"/>
              <a:t>‹nr.›</a:t>
            </a:fld>
            <a:endParaRPr lang="nl-BE" dirty="0"/>
          </a:p>
        </p:txBody>
      </p:sp>
    </p:spTree>
    <p:extLst>
      <p:ext uri="{BB962C8B-B14F-4D97-AF65-F5344CB8AC3E}">
        <p14:creationId xmlns:p14="http://schemas.microsoft.com/office/powerpoint/2010/main" val="41556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B473952-6EDB-4163-BAD2-EFAB1C290680}" type="datetimeFigureOut">
              <a:rPr lang="nl-BE" smtClean="0"/>
              <a:t>19/07/2024</a:t>
            </a:fld>
            <a:endParaRPr lang="nl-BE" dirty="0"/>
          </a:p>
        </p:txBody>
      </p:sp>
      <p:sp>
        <p:nvSpPr>
          <p:cNvPr id="8" name="Footer Placeholder 7"/>
          <p:cNvSpPr>
            <a:spLocks noGrp="1"/>
          </p:cNvSpPr>
          <p:nvPr>
            <p:ph type="ftr" sz="quarter" idx="11"/>
          </p:nvPr>
        </p:nvSpPr>
        <p:spPr/>
        <p:txBody>
          <a:bodyPr/>
          <a:lstStyle/>
          <a:p>
            <a:endParaRPr lang="nl-BE" dirty="0"/>
          </a:p>
        </p:txBody>
      </p:sp>
      <p:sp>
        <p:nvSpPr>
          <p:cNvPr id="9" name="Slide Number Placeholder 8"/>
          <p:cNvSpPr>
            <a:spLocks noGrp="1"/>
          </p:cNvSpPr>
          <p:nvPr>
            <p:ph type="sldNum" sz="quarter" idx="12"/>
          </p:nvPr>
        </p:nvSpPr>
        <p:spPr/>
        <p:txBody>
          <a:bodyPr/>
          <a:lstStyle/>
          <a:p>
            <a:fld id="{45E8EC0E-0F74-4184-B0B3-25E5F3ADEC5C}" type="slidenum">
              <a:rPr lang="nl-BE" smtClean="0"/>
              <a:t>‹nr.›</a:t>
            </a:fld>
            <a:endParaRPr lang="nl-BE" dirty="0"/>
          </a:p>
        </p:txBody>
      </p:sp>
    </p:spTree>
    <p:extLst>
      <p:ext uri="{BB962C8B-B14F-4D97-AF65-F5344CB8AC3E}">
        <p14:creationId xmlns:p14="http://schemas.microsoft.com/office/powerpoint/2010/main" val="2116250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DB473952-6EDB-4163-BAD2-EFAB1C290680}" type="datetimeFigureOut">
              <a:rPr lang="nl-BE" smtClean="0"/>
              <a:t>19/07/2024</a:t>
            </a:fld>
            <a:endParaRPr lang="nl-BE" dirty="0"/>
          </a:p>
        </p:txBody>
      </p:sp>
      <p:sp>
        <p:nvSpPr>
          <p:cNvPr id="4" name="Footer Placeholder 3"/>
          <p:cNvSpPr>
            <a:spLocks noGrp="1"/>
          </p:cNvSpPr>
          <p:nvPr>
            <p:ph type="ftr" sz="quarter" idx="11"/>
          </p:nvPr>
        </p:nvSpPr>
        <p:spPr/>
        <p:txBody>
          <a:bodyPr/>
          <a:lstStyle/>
          <a:p>
            <a:endParaRPr lang="nl-BE" dirty="0"/>
          </a:p>
        </p:txBody>
      </p:sp>
      <p:sp>
        <p:nvSpPr>
          <p:cNvPr id="5" name="Slide Number Placeholder 4"/>
          <p:cNvSpPr>
            <a:spLocks noGrp="1"/>
          </p:cNvSpPr>
          <p:nvPr>
            <p:ph type="sldNum" sz="quarter" idx="12"/>
          </p:nvPr>
        </p:nvSpPr>
        <p:spPr/>
        <p:txBody>
          <a:bodyPr/>
          <a:lstStyle/>
          <a:p>
            <a:fld id="{45E8EC0E-0F74-4184-B0B3-25E5F3ADEC5C}" type="slidenum">
              <a:rPr lang="nl-BE" smtClean="0"/>
              <a:t>‹nr.›</a:t>
            </a:fld>
            <a:endParaRPr lang="nl-BE" dirty="0"/>
          </a:p>
        </p:txBody>
      </p:sp>
    </p:spTree>
    <p:extLst>
      <p:ext uri="{BB962C8B-B14F-4D97-AF65-F5344CB8AC3E}">
        <p14:creationId xmlns:p14="http://schemas.microsoft.com/office/powerpoint/2010/main" val="199948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73952-6EDB-4163-BAD2-EFAB1C290680}" type="datetimeFigureOut">
              <a:rPr lang="nl-BE" smtClean="0"/>
              <a:t>19/07/2024</a:t>
            </a:fld>
            <a:endParaRPr lang="nl-BE" dirty="0"/>
          </a:p>
        </p:txBody>
      </p:sp>
      <p:sp>
        <p:nvSpPr>
          <p:cNvPr id="3" name="Footer Placeholder 2"/>
          <p:cNvSpPr>
            <a:spLocks noGrp="1"/>
          </p:cNvSpPr>
          <p:nvPr>
            <p:ph type="ftr" sz="quarter" idx="11"/>
          </p:nvPr>
        </p:nvSpPr>
        <p:spPr/>
        <p:txBody>
          <a:bodyPr/>
          <a:lstStyle/>
          <a:p>
            <a:endParaRPr lang="nl-BE" dirty="0"/>
          </a:p>
        </p:txBody>
      </p:sp>
      <p:sp>
        <p:nvSpPr>
          <p:cNvPr id="4" name="Slide Number Placeholder 3"/>
          <p:cNvSpPr>
            <a:spLocks noGrp="1"/>
          </p:cNvSpPr>
          <p:nvPr>
            <p:ph type="sldNum" sz="quarter" idx="12"/>
          </p:nvPr>
        </p:nvSpPr>
        <p:spPr/>
        <p:txBody>
          <a:bodyPr/>
          <a:lstStyle/>
          <a:p>
            <a:fld id="{45E8EC0E-0F74-4184-B0B3-25E5F3ADEC5C}" type="slidenum">
              <a:rPr lang="nl-BE" smtClean="0"/>
              <a:t>‹nr.›</a:t>
            </a:fld>
            <a:endParaRPr lang="nl-BE" dirty="0"/>
          </a:p>
        </p:txBody>
      </p:sp>
    </p:spTree>
    <p:extLst>
      <p:ext uri="{BB962C8B-B14F-4D97-AF65-F5344CB8AC3E}">
        <p14:creationId xmlns:p14="http://schemas.microsoft.com/office/powerpoint/2010/main" val="3527906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DB473952-6EDB-4163-BAD2-EFAB1C290680}" type="datetimeFigureOut">
              <a:rPr lang="nl-BE" smtClean="0"/>
              <a:t>19/07/2024</a:t>
            </a:fld>
            <a:endParaRPr lang="nl-BE" dirty="0"/>
          </a:p>
        </p:txBody>
      </p:sp>
      <p:sp>
        <p:nvSpPr>
          <p:cNvPr id="6" name="Footer Placeholder 5"/>
          <p:cNvSpPr>
            <a:spLocks noGrp="1"/>
          </p:cNvSpPr>
          <p:nvPr>
            <p:ph type="ftr" sz="quarter" idx="11"/>
          </p:nvPr>
        </p:nvSpPr>
        <p:spPr/>
        <p:txBody>
          <a:bodyPr/>
          <a:lstStyle/>
          <a:p>
            <a:endParaRPr lang="nl-BE" dirty="0"/>
          </a:p>
        </p:txBody>
      </p:sp>
      <p:sp>
        <p:nvSpPr>
          <p:cNvPr id="7" name="Slide Number Placeholder 6"/>
          <p:cNvSpPr>
            <a:spLocks noGrp="1"/>
          </p:cNvSpPr>
          <p:nvPr>
            <p:ph type="sldNum" sz="quarter" idx="12"/>
          </p:nvPr>
        </p:nvSpPr>
        <p:spPr/>
        <p:txBody>
          <a:bodyPr/>
          <a:lstStyle/>
          <a:p>
            <a:fld id="{45E8EC0E-0F74-4184-B0B3-25E5F3ADEC5C}" type="slidenum">
              <a:rPr lang="nl-BE" smtClean="0"/>
              <a:t>‹nr.›</a:t>
            </a:fld>
            <a:endParaRPr lang="nl-BE" dirty="0"/>
          </a:p>
        </p:txBody>
      </p:sp>
    </p:spTree>
    <p:extLst>
      <p:ext uri="{BB962C8B-B14F-4D97-AF65-F5344CB8AC3E}">
        <p14:creationId xmlns:p14="http://schemas.microsoft.com/office/powerpoint/2010/main" val="3704803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DB473952-6EDB-4163-BAD2-EFAB1C290680}" type="datetimeFigureOut">
              <a:rPr lang="nl-BE" smtClean="0"/>
              <a:t>19/07/2024</a:t>
            </a:fld>
            <a:endParaRPr lang="nl-BE" dirty="0"/>
          </a:p>
        </p:txBody>
      </p:sp>
      <p:sp>
        <p:nvSpPr>
          <p:cNvPr id="6" name="Footer Placeholder 5"/>
          <p:cNvSpPr>
            <a:spLocks noGrp="1"/>
          </p:cNvSpPr>
          <p:nvPr>
            <p:ph type="ftr" sz="quarter" idx="11"/>
          </p:nvPr>
        </p:nvSpPr>
        <p:spPr/>
        <p:txBody>
          <a:bodyPr/>
          <a:lstStyle/>
          <a:p>
            <a:endParaRPr lang="nl-BE" dirty="0"/>
          </a:p>
        </p:txBody>
      </p:sp>
      <p:sp>
        <p:nvSpPr>
          <p:cNvPr id="7" name="Slide Number Placeholder 6"/>
          <p:cNvSpPr>
            <a:spLocks noGrp="1"/>
          </p:cNvSpPr>
          <p:nvPr>
            <p:ph type="sldNum" sz="quarter" idx="12"/>
          </p:nvPr>
        </p:nvSpPr>
        <p:spPr/>
        <p:txBody>
          <a:bodyPr/>
          <a:lstStyle/>
          <a:p>
            <a:fld id="{45E8EC0E-0F74-4184-B0B3-25E5F3ADEC5C}" type="slidenum">
              <a:rPr lang="nl-BE" smtClean="0"/>
              <a:t>‹nr.›</a:t>
            </a:fld>
            <a:endParaRPr lang="nl-BE" dirty="0"/>
          </a:p>
        </p:txBody>
      </p:sp>
    </p:spTree>
    <p:extLst>
      <p:ext uri="{BB962C8B-B14F-4D97-AF65-F5344CB8AC3E}">
        <p14:creationId xmlns:p14="http://schemas.microsoft.com/office/powerpoint/2010/main" val="32398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473952-6EDB-4163-BAD2-EFAB1C290680}" type="datetimeFigureOut">
              <a:rPr lang="nl-BE" smtClean="0"/>
              <a:t>19/07/2024</a:t>
            </a:fld>
            <a:endParaRPr lang="nl-BE"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BE"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5E8EC0E-0F74-4184-B0B3-25E5F3ADEC5C}" type="slidenum">
              <a:rPr lang="nl-BE" smtClean="0"/>
              <a:t>‹nr.›</a:t>
            </a:fld>
            <a:endParaRPr lang="nl-BE" dirty="0"/>
          </a:p>
        </p:txBody>
      </p:sp>
    </p:spTree>
    <p:extLst>
      <p:ext uri="{BB962C8B-B14F-4D97-AF65-F5344CB8AC3E}">
        <p14:creationId xmlns:p14="http://schemas.microsoft.com/office/powerpoint/2010/main" val="6644949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72068" y="1937677"/>
            <a:ext cx="7636933" cy="960504"/>
          </a:xfrm>
        </p:spPr>
        <p:txBody>
          <a:bodyPr/>
          <a:lstStyle/>
          <a:p>
            <a:r>
              <a:rPr lang="nl-BE" dirty="0"/>
              <a:t>Start-</a:t>
            </a:r>
            <a:r>
              <a:rPr lang="nl-BE" dirty="0" err="1"/>
              <a:t>to</a:t>
            </a:r>
            <a:r>
              <a:rPr lang="nl-BE" dirty="0"/>
              <a:t>-Schaak – les 3</a:t>
            </a:r>
          </a:p>
        </p:txBody>
      </p:sp>
      <p:sp>
        <p:nvSpPr>
          <p:cNvPr id="3" name="Ondertitel 2"/>
          <p:cNvSpPr>
            <a:spLocks noGrp="1"/>
          </p:cNvSpPr>
          <p:nvPr>
            <p:ph type="subTitle" idx="1"/>
          </p:nvPr>
        </p:nvSpPr>
        <p:spPr>
          <a:xfrm>
            <a:off x="1442065" y="2898181"/>
            <a:ext cx="7766936" cy="1096899"/>
          </a:xfrm>
        </p:spPr>
        <p:txBody>
          <a:bodyPr/>
          <a:lstStyle/>
          <a:p>
            <a:r>
              <a:rPr lang="nl-BE" dirty="0"/>
              <a:t>Gouden regels van de opening</a:t>
            </a:r>
          </a:p>
          <a:p>
            <a:r>
              <a:rPr lang="nl-BE" dirty="0"/>
              <a:t>Ronny Liekens</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4321175"/>
            <a:ext cx="6096000" cy="2057400"/>
          </a:xfrm>
          <a:prstGeom prst="rect">
            <a:avLst/>
          </a:prstGeom>
        </p:spPr>
      </p:pic>
    </p:spTree>
    <p:extLst>
      <p:ext uri="{BB962C8B-B14F-4D97-AF65-F5344CB8AC3E}">
        <p14:creationId xmlns:p14="http://schemas.microsoft.com/office/powerpoint/2010/main" val="3966931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E3BF17C-345F-FE0F-FA2E-749A8FFC7913}"/>
              </a:ext>
            </a:extLst>
          </p:cNvPr>
          <p:cNvSpPr>
            <a:spLocks noGrp="1"/>
          </p:cNvSpPr>
          <p:nvPr>
            <p:ph type="ctrTitle"/>
          </p:nvPr>
        </p:nvSpPr>
        <p:spPr>
          <a:xfrm>
            <a:off x="1051560" y="2404534"/>
            <a:ext cx="8854439" cy="1646302"/>
          </a:xfrm>
        </p:spPr>
        <p:txBody>
          <a:bodyPr/>
          <a:lstStyle/>
          <a:p>
            <a:r>
              <a:rPr lang="nl-BE" dirty="0"/>
              <a:t>Drie gouden regels opening</a:t>
            </a:r>
          </a:p>
        </p:txBody>
      </p:sp>
    </p:spTree>
    <p:extLst>
      <p:ext uri="{BB962C8B-B14F-4D97-AF65-F5344CB8AC3E}">
        <p14:creationId xmlns:p14="http://schemas.microsoft.com/office/powerpoint/2010/main" val="1438370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112563-2059-24B9-6CF3-6177651976FC}"/>
              </a:ext>
            </a:extLst>
          </p:cNvPr>
          <p:cNvSpPr>
            <a:spLocks noGrp="1"/>
          </p:cNvSpPr>
          <p:nvPr>
            <p:ph type="title"/>
          </p:nvPr>
        </p:nvSpPr>
        <p:spPr/>
        <p:txBody>
          <a:bodyPr/>
          <a:lstStyle/>
          <a:p>
            <a:r>
              <a:rPr lang="nl-BE" dirty="0"/>
              <a:t>Regel 1: Pion in het centrum</a:t>
            </a:r>
          </a:p>
        </p:txBody>
      </p:sp>
      <p:sp>
        <p:nvSpPr>
          <p:cNvPr id="7" name="Tekstvak 6">
            <a:extLst>
              <a:ext uri="{FF2B5EF4-FFF2-40B4-BE49-F238E27FC236}">
                <a16:creationId xmlns:a16="http://schemas.microsoft.com/office/drawing/2014/main" id="{0C17ACF9-CD0D-AF18-2222-CC7F9926E821}"/>
              </a:ext>
            </a:extLst>
          </p:cNvPr>
          <p:cNvSpPr txBox="1"/>
          <p:nvPr/>
        </p:nvSpPr>
        <p:spPr>
          <a:xfrm>
            <a:off x="476939" y="1635928"/>
            <a:ext cx="9731586" cy="1631216"/>
          </a:xfrm>
          <a:prstGeom prst="rect">
            <a:avLst/>
          </a:prstGeom>
          <a:noFill/>
        </p:spPr>
        <p:txBody>
          <a:bodyPr wrap="square">
            <a:spAutoFit/>
          </a:bodyPr>
          <a:lstStyle/>
          <a:p>
            <a:pPr marL="285750" indent="-285750">
              <a:buFontTx/>
              <a:buChar char="-"/>
            </a:pPr>
            <a:r>
              <a:rPr lang="nl-NL" sz="2000" dirty="0"/>
              <a:t>Het is aan te bevelen één (of meer) van uw pionnen in het </a:t>
            </a:r>
            <a:r>
              <a:rPr lang="nl-NL" sz="2000" b="1" dirty="0"/>
              <a:t>centrum</a:t>
            </a:r>
            <a:r>
              <a:rPr lang="nl-NL" sz="2000" dirty="0"/>
              <a:t> te plaatsen.</a:t>
            </a:r>
          </a:p>
          <a:p>
            <a:pPr marL="285750" indent="-285750">
              <a:buFontTx/>
              <a:buChar char="-"/>
            </a:pPr>
            <a:r>
              <a:rPr lang="nl-NL" sz="2000" dirty="0"/>
              <a:t>Het centrum is immers meestal de plaats waar stukken elkaar ontmoeten. </a:t>
            </a:r>
          </a:p>
          <a:p>
            <a:pPr marL="285750" indent="-285750">
              <a:buFontTx/>
              <a:buChar char="-"/>
            </a:pPr>
            <a:r>
              <a:rPr lang="nl-NL" sz="2000" dirty="0"/>
              <a:t>U maakt zo ruimte voor de ontwikkeling van andere stukken, zoals de </a:t>
            </a:r>
            <a:r>
              <a:rPr lang="nl-NL" sz="2000" b="1" dirty="0"/>
              <a:t>loper</a:t>
            </a:r>
            <a:r>
              <a:rPr lang="nl-NL" sz="2000" dirty="0"/>
              <a:t>.</a:t>
            </a:r>
          </a:p>
          <a:p>
            <a:pPr marL="285750" indent="-285750">
              <a:buFontTx/>
              <a:buChar char="-"/>
            </a:pPr>
            <a:r>
              <a:rPr lang="nl-NL" sz="2000" dirty="0"/>
              <a:t>In het </a:t>
            </a:r>
            <a:r>
              <a:rPr lang="nl-NL" sz="2000" dirty="0" err="1"/>
              <a:t>linkerdiagram</a:t>
            </a:r>
            <a:r>
              <a:rPr lang="nl-NL" sz="2000" dirty="0"/>
              <a:t> – start van een ‘open spel’</a:t>
            </a:r>
          </a:p>
          <a:p>
            <a:pPr marL="285750" indent="-285750">
              <a:buFontTx/>
              <a:buChar char="-"/>
            </a:pPr>
            <a:r>
              <a:rPr lang="nl-NL" sz="2000" dirty="0"/>
              <a:t>In het rechterdiagram – start van een ‘gesloten spel’.</a:t>
            </a:r>
            <a:endParaRPr lang="nl-BE" sz="2000" dirty="0"/>
          </a:p>
        </p:txBody>
      </p:sp>
      <p:pic>
        <p:nvPicPr>
          <p:cNvPr id="9" name="Afbeelding 8">
            <a:extLst>
              <a:ext uri="{FF2B5EF4-FFF2-40B4-BE49-F238E27FC236}">
                <a16:creationId xmlns:a16="http://schemas.microsoft.com/office/drawing/2014/main" id="{48FCB227-9AD1-6A8B-E983-485B130AA6A6}"/>
              </a:ext>
            </a:extLst>
          </p:cNvPr>
          <p:cNvPicPr>
            <a:picLocks noChangeAspect="1"/>
          </p:cNvPicPr>
          <p:nvPr/>
        </p:nvPicPr>
        <p:blipFill>
          <a:blip r:embed="rId2"/>
          <a:stretch>
            <a:fillRect/>
          </a:stretch>
        </p:blipFill>
        <p:spPr>
          <a:xfrm>
            <a:off x="977584" y="3801497"/>
            <a:ext cx="3013071" cy="3056503"/>
          </a:xfrm>
          <a:prstGeom prst="rect">
            <a:avLst/>
          </a:prstGeom>
        </p:spPr>
      </p:pic>
      <p:pic>
        <p:nvPicPr>
          <p:cNvPr id="11" name="Afbeelding 10">
            <a:extLst>
              <a:ext uri="{FF2B5EF4-FFF2-40B4-BE49-F238E27FC236}">
                <a16:creationId xmlns:a16="http://schemas.microsoft.com/office/drawing/2014/main" id="{E6A0AD2E-FDA7-03A7-CC96-BAF9F2B75ED2}"/>
              </a:ext>
            </a:extLst>
          </p:cNvPr>
          <p:cNvPicPr>
            <a:picLocks noChangeAspect="1"/>
          </p:cNvPicPr>
          <p:nvPr/>
        </p:nvPicPr>
        <p:blipFill>
          <a:blip r:embed="rId3"/>
          <a:stretch>
            <a:fillRect/>
          </a:stretch>
        </p:blipFill>
        <p:spPr>
          <a:xfrm>
            <a:off x="5342732" y="3801419"/>
            <a:ext cx="3013071" cy="3056581"/>
          </a:xfrm>
          <a:prstGeom prst="rect">
            <a:avLst/>
          </a:prstGeom>
        </p:spPr>
      </p:pic>
    </p:spTree>
    <p:extLst>
      <p:ext uri="{BB962C8B-B14F-4D97-AF65-F5344CB8AC3E}">
        <p14:creationId xmlns:p14="http://schemas.microsoft.com/office/powerpoint/2010/main" val="1644808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5C2A85-1F9A-A629-FED7-2BC71A2F8AF1}"/>
              </a:ext>
            </a:extLst>
          </p:cNvPr>
          <p:cNvSpPr>
            <a:spLocks noGrp="1"/>
          </p:cNvSpPr>
          <p:nvPr>
            <p:ph type="title"/>
          </p:nvPr>
        </p:nvSpPr>
        <p:spPr/>
        <p:txBody>
          <a:bodyPr/>
          <a:lstStyle/>
          <a:p>
            <a:r>
              <a:rPr lang="nl-BE" dirty="0"/>
              <a:t>Regel 2: Stukken ontwikkelen</a:t>
            </a:r>
          </a:p>
        </p:txBody>
      </p:sp>
      <p:sp>
        <p:nvSpPr>
          <p:cNvPr id="5" name="Tekstvak 4">
            <a:extLst>
              <a:ext uri="{FF2B5EF4-FFF2-40B4-BE49-F238E27FC236}">
                <a16:creationId xmlns:a16="http://schemas.microsoft.com/office/drawing/2014/main" id="{334A2C7B-2769-0F90-0C0F-9869257918C9}"/>
              </a:ext>
            </a:extLst>
          </p:cNvPr>
          <p:cNvSpPr txBox="1"/>
          <p:nvPr/>
        </p:nvSpPr>
        <p:spPr>
          <a:xfrm>
            <a:off x="677334" y="1582340"/>
            <a:ext cx="8319789" cy="2585323"/>
          </a:xfrm>
          <a:prstGeom prst="rect">
            <a:avLst/>
          </a:prstGeom>
          <a:noFill/>
        </p:spPr>
        <p:txBody>
          <a:bodyPr wrap="square">
            <a:spAutoFit/>
          </a:bodyPr>
          <a:lstStyle/>
          <a:p>
            <a:pPr marL="285750" indent="-285750">
              <a:buFontTx/>
              <a:buChar char="-"/>
            </a:pPr>
            <a:r>
              <a:rPr lang="nl-NL" dirty="0"/>
              <a:t>Het ontwikkel van een stuk is het op een ander plaats dan de beginpositie zetten.</a:t>
            </a:r>
          </a:p>
          <a:p>
            <a:pPr marL="285750" indent="-285750">
              <a:buFontTx/>
              <a:buChar char="-"/>
            </a:pPr>
            <a:r>
              <a:rPr lang="nl-NL" dirty="0"/>
              <a:t>Het is belangrijk om meer stukken in het begin van de partij in het spel te brengen, om zo aanvallende mogelijkheden te creëren.</a:t>
            </a:r>
          </a:p>
          <a:p>
            <a:pPr marL="285750" indent="-285750">
              <a:buFontTx/>
              <a:buChar char="-"/>
            </a:pPr>
            <a:r>
              <a:rPr lang="nl-NL" dirty="0"/>
              <a:t>Een vuistregel is hier: eerste de paarden buiten dan de lopers. </a:t>
            </a:r>
          </a:p>
          <a:p>
            <a:pPr marL="285750" indent="-285750">
              <a:buFontTx/>
              <a:buChar char="-"/>
            </a:pPr>
            <a:r>
              <a:rPr lang="nl-NL" dirty="0"/>
              <a:t>Bij het begin van de partij te vaak met hetzelfde stuk speelt vertraagt de ontwikkeling en zorgt voor tempoverlies. </a:t>
            </a:r>
          </a:p>
          <a:p>
            <a:pPr marL="285750" indent="-285750">
              <a:buFontTx/>
              <a:buChar char="-"/>
            </a:pPr>
            <a:r>
              <a:rPr lang="nl-NL" dirty="0"/>
              <a:t>Af te raden is om de  </a:t>
            </a:r>
            <a:r>
              <a:rPr lang="nl-NL" b="1" dirty="0"/>
              <a:t>dame</a:t>
            </a:r>
            <a:r>
              <a:rPr lang="nl-NL" dirty="0"/>
              <a:t> te snel in het spel te brengen. Zij wordt dat immers een doelwit voor de tegenstander.</a:t>
            </a:r>
            <a:endParaRPr lang="nl-BE" dirty="0"/>
          </a:p>
        </p:txBody>
      </p:sp>
    </p:spTree>
    <p:extLst>
      <p:ext uri="{BB962C8B-B14F-4D97-AF65-F5344CB8AC3E}">
        <p14:creationId xmlns:p14="http://schemas.microsoft.com/office/powerpoint/2010/main" val="3637763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3B02E7-3DB2-0D88-F37B-63B6DF2F9D34}"/>
              </a:ext>
            </a:extLst>
          </p:cNvPr>
          <p:cNvSpPr>
            <a:spLocks noGrp="1"/>
          </p:cNvSpPr>
          <p:nvPr>
            <p:ph type="title"/>
          </p:nvPr>
        </p:nvSpPr>
        <p:spPr/>
        <p:txBody>
          <a:bodyPr/>
          <a:lstStyle/>
          <a:p>
            <a:r>
              <a:rPr lang="nl-BE" dirty="0"/>
              <a:t>Regel 3: Koning veilig (rokade)</a:t>
            </a:r>
          </a:p>
        </p:txBody>
      </p:sp>
      <p:sp>
        <p:nvSpPr>
          <p:cNvPr id="5" name="Tekstvak 4">
            <a:extLst>
              <a:ext uri="{FF2B5EF4-FFF2-40B4-BE49-F238E27FC236}">
                <a16:creationId xmlns:a16="http://schemas.microsoft.com/office/drawing/2014/main" id="{2E4E63E9-2EE1-DB97-476C-76B5B88A1F10}"/>
              </a:ext>
            </a:extLst>
          </p:cNvPr>
          <p:cNvSpPr txBox="1"/>
          <p:nvPr/>
        </p:nvSpPr>
        <p:spPr>
          <a:xfrm>
            <a:off x="821999" y="1576151"/>
            <a:ext cx="8596668" cy="2539157"/>
          </a:xfrm>
          <a:prstGeom prst="rect">
            <a:avLst/>
          </a:prstGeom>
          <a:noFill/>
        </p:spPr>
        <p:txBody>
          <a:bodyPr wrap="square">
            <a:spAutoFit/>
          </a:bodyPr>
          <a:lstStyle/>
          <a:p>
            <a:pPr marL="285750" indent="-285750">
              <a:spcAft>
                <a:spcPts val="600"/>
              </a:spcAft>
              <a:buFontTx/>
              <a:buChar char="-"/>
            </a:pPr>
            <a:r>
              <a:rPr lang="nl-NL" dirty="0"/>
              <a:t>Als de koning in het centrum van het bord blijft staan is deze in het begin van de partij doorgaans kwetsbaar voor aanvallen van de tegenstander.</a:t>
            </a:r>
          </a:p>
          <a:p>
            <a:pPr marL="285750" indent="-285750">
              <a:spcAft>
                <a:spcPts val="600"/>
              </a:spcAft>
              <a:buFontTx/>
              <a:buChar char="-"/>
            </a:pPr>
            <a:r>
              <a:rPr lang="nl-NL" dirty="0"/>
              <a:t>De rokade is de zet om uw koning in veiligheid te brengen en één van uw torens te activeren.  </a:t>
            </a:r>
            <a:r>
              <a:rPr lang="nl-NL" dirty="0">
                <a:sym typeface="Wingdings" panose="05000000000000000000" pitchFamily="2" charset="2"/>
              </a:rPr>
              <a:t> Zie volgende dia om te bekijken hoe u rokeert.</a:t>
            </a:r>
            <a:endParaRPr lang="nl-NL" dirty="0"/>
          </a:p>
          <a:p>
            <a:pPr marL="285750" indent="-285750">
              <a:spcAft>
                <a:spcPts val="600"/>
              </a:spcAft>
              <a:buFontTx/>
              <a:buChar char="-"/>
            </a:pPr>
            <a:r>
              <a:rPr lang="nl-NL" dirty="0"/>
              <a:t>Of u kort of lang rokeert, hangt van de situatie af, evenals het precieze tijdstip waarop u rokeert. </a:t>
            </a:r>
          </a:p>
          <a:p>
            <a:pPr marL="285750" indent="-285750">
              <a:spcAft>
                <a:spcPts val="600"/>
              </a:spcAft>
              <a:buFontTx/>
              <a:buChar char="-"/>
            </a:pPr>
            <a:r>
              <a:rPr lang="nl-NL" dirty="0"/>
              <a:t>Als u regel 2 correct toepaste kan u vlot rokeren anders is het mogelijk dat er een paard of loper in de weg staat waardoor u niet kan rokeren.</a:t>
            </a:r>
            <a:endParaRPr lang="nl-BE" dirty="0"/>
          </a:p>
        </p:txBody>
      </p:sp>
    </p:spTree>
    <p:extLst>
      <p:ext uri="{BB962C8B-B14F-4D97-AF65-F5344CB8AC3E}">
        <p14:creationId xmlns:p14="http://schemas.microsoft.com/office/powerpoint/2010/main" val="2576730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746760"/>
          </a:xfrm>
        </p:spPr>
        <p:txBody>
          <a:bodyPr>
            <a:normAutofit fontScale="90000"/>
          </a:bodyPr>
          <a:lstStyle/>
          <a:p>
            <a:r>
              <a:rPr lang="nl-BE" dirty="0"/>
              <a:t>Rokade: klein en groot</a:t>
            </a:r>
            <a:br>
              <a:rPr lang="nl-BE" dirty="0"/>
            </a:br>
            <a:endParaRPr lang="nl-BE" dirty="0"/>
          </a:p>
        </p:txBody>
      </p:sp>
      <p:pic>
        <p:nvPicPr>
          <p:cNvPr id="8" name="Tijdelijke aanduiding voor inhoud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0114" y="3223982"/>
            <a:ext cx="5709745" cy="2828024"/>
          </a:xfrm>
        </p:spPr>
      </p:pic>
      <p:sp>
        <p:nvSpPr>
          <p:cNvPr id="3" name="Tekstvak 2">
            <a:extLst>
              <a:ext uri="{FF2B5EF4-FFF2-40B4-BE49-F238E27FC236}">
                <a16:creationId xmlns:a16="http://schemas.microsoft.com/office/drawing/2014/main" id="{044CFBEB-9885-7A7A-80D1-2FEB8B180232}"/>
              </a:ext>
            </a:extLst>
          </p:cNvPr>
          <p:cNvSpPr txBox="1"/>
          <p:nvPr/>
        </p:nvSpPr>
        <p:spPr>
          <a:xfrm>
            <a:off x="677334" y="1356360"/>
            <a:ext cx="9015306" cy="1754326"/>
          </a:xfrm>
          <a:prstGeom prst="rect">
            <a:avLst/>
          </a:prstGeom>
          <a:noFill/>
        </p:spPr>
        <p:txBody>
          <a:bodyPr wrap="square" rtlCol="0">
            <a:spAutoFit/>
          </a:bodyPr>
          <a:lstStyle/>
          <a:p>
            <a:r>
              <a:rPr lang="nl-BE" dirty="0"/>
              <a:t>De rokade is ingevoerd om de koning sneller op een veilige plaats te kunnen zetten.</a:t>
            </a:r>
          </a:p>
          <a:p>
            <a:r>
              <a:rPr lang="nl-BE" dirty="0"/>
              <a:t>In de reglementen wordt deze beschreven in art. 3.8.</a:t>
            </a:r>
            <a:br>
              <a:rPr lang="nl-BE" dirty="0"/>
            </a:br>
            <a:r>
              <a:rPr lang="nl-BE" dirty="0">
                <a:sym typeface="Wingdings" panose="05000000000000000000" pitchFamily="2" charset="2"/>
              </a:rPr>
              <a:t> Kort: De koning gaat 2 plaatsen naar rechts of links en toren spring over de koning en gaat naast deze koning staan.</a:t>
            </a:r>
            <a:br>
              <a:rPr lang="nl-BE" dirty="0">
                <a:sym typeface="Wingdings" panose="05000000000000000000" pitchFamily="2" charset="2"/>
              </a:rPr>
            </a:br>
            <a:endParaRPr lang="nl-BE" dirty="0"/>
          </a:p>
          <a:p>
            <a:r>
              <a:rPr lang="nl-BE" dirty="0"/>
              <a:t>Notatie: 0-0 en 0-0-0</a:t>
            </a:r>
          </a:p>
        </p:txBody>
      </p:sp>
    </p:spTree>
    <p:extLst>
      <p:ext uri="{BB962C8B-B14F-4D97-AF65-F5344CB8AC3E}">
        <p14:creationId xmlns:p14="http://schemas.microsoft.com/office/powerpoint/2010/main" val="4107602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234AB-AF06-E62C-DEB4-4292EBAA84D7}"/>
              </a:ext>
            </a:extLst>
          </p:cNvPr>
          <p:cNvSpPr>
            <a:spLocks noGrp="1"/>
          </p:cNvSpPr>
          <p:nvPr>
            <p:ph type="title"/>
          </p:nvPr>
        </p:nvSpPr>
        <p:spPr/>
        <p:txBody>
          <a:bodyPr/>
          <a:lstStyle/>
          <a:p>
            <a:r>
              <a:rPr lang="nl-BE" dirty="0"/>
              <a:t>Korte rokade (0 – 0)</a:t>
            </a:r>
          </a:p>
        </p:txBody>
      </p:sp>
      <p:pic>
        <p:nvPicPr>
          <p:cNvPr id="5" name="Tijdelijke aanduiding voor inhoud 4">
            <a:extLst>
              <a:ext uri="{FF2B5EF4-FFF2-40B4-BE49-F238E27FC236}">
                <a16:creationId xmlns:a16="http://schemas.microsoft.com/office/drawing/2014/main" id="{08D26DC9-6E77-C0FA-8114-E281A3322F0B}"/>
              </a:ext>
            </a:extLst>
          </p:cNvPr>
          <p:cNvPicPr>
            <a:picLocks noGrp="1" noChangeAspect="1"/>
          </p:cNvPicPr>
          <p:nvPr>
            <p:ph idx="1"/>
          </p:nvPr>
        </p:nvPicPr>
        <p:blipFill>
          <a:blip r:embed="rId2"/>
          <a:stretch>
            <a:fillRect/>
          </a:stretch>
        </p:blipFill>
        <p:spPr>
          <a:xfrm>
            <a:off x="677334" y="1930400"/>
            <a:ext cx="3902082" cy="3881437"/>
          </a:xfrm>
        </p:spPr>
      </p:pic>
      <p:cxnSp>
        <p:nvCxnSpPr>
          <p:cNvPr id="9" name="Rechte verbindingslijn met pijl 8">
            <a:extLst>
              <a:ext uri="{FF2B5EF4-FFF2-40B4-BE49-F238E27FC236}">
                <a16:creationId xmlns:a16="http://schemas.microsoft.com/office/drawing/2014/main" id="{AD7869F6-055E-0C07-E7C2-497F6E2D9A20}"/>
              </a:ext>
            </a:extLst>
          </p:cNvPr>
          <p:cNvCxnSpPr/>
          <p:nvPr/>
        </p:nvCxnSpPr>
        <p:spPr>
          <a:xfrm>
            <a:off x="4700337" y="3871117"/>
            <a:ext cx="11229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956DC8E9-F9A8-7E38-F9F3-3294F1F209F9}"/>
              </a:ext>
            </a:extLst>
          </p:cNvPr>
          <p:cNvSpPr txBox="1"/>
          <p:nvPr/>
        </p:nvSpPr>
        <p:spPr>
          <a:xfrm>
            <a:off x="677334" y="1386840"/>
            <a:ext cx="3902082" cy="369332"/>
          </a:xfrm>
          <a:prstGeom prst="rect">
            <a:avLst/>
          </a:prstGeom>
          <a:noFill/>
        </p:spPr>
        <p:txBody>
          <a:bodyPr wrap="square" rtlCol="0">
            <a:spAutoFit/>
          </a:bodyPr>
          <a:lstStyle/>
          <a:p>
            <a:r>
              <a:rPr lang="nl-BE" dirty="0"/>
              <a:t>Stelling voor rokade</a:t>
            </a:r>
          </a:p>
        </p:txBody>
      </p:sp>
      <p:sp>
        <p:nvSpPr>
          <p:cNvPr id="11" name="Tekstvak 10">
            <a:extLst>
              <a:ext uri="{FF2B5EF4-FFF2-40B4-BE49-F238E27FC236}">
                <a16:creationId xmlns:a16="http://schemas.microsoft.com/office/drawing/2014/main" id="{F5382A93-D607-7825-3C85-D97EEF3A3C12}"/>
              </a:ext>
            </a:extLst>
          </p:cNvPr>
          <p:cNvSpPr txBox="1"/>
          <p:nvPr/>
        </p:nvSpPr>
        <p:spPr>
          <a:xfrm>
            <a:off x="5918292" y="1395492"/>
            <a:ext cx="3949404" cy="369332"/>
          </a:xfrm>
          <a:prstGeom prst="rect">
            <a:avLst/>
          </a:prstGeom>
          <a:noFill/>
        </p:spPr>
        <p:txBody>
          <a:bodyPr wrap="square" rtlCol="0">
            <a:spAutoFit/>
          </a:bodyPr>
          <a:lstStyle/>
          <a:p>
            <a:r>
              <a:rPr lang="nl-BE" dirty="0"/>
              <a:t>Stelling na uitvoeren korte rokade</a:t>
            </a:r>
          </a:p>
        </p:txBody>
      </p:sp>
      <p:pic>
        <p:nvPicPr>
          <p:cNvPr id="13" name="Afbeelding 12">
            <a:extLst>
              <a:ext uri="{FF2B5EF4-FFF2-40B4-BE49-F238E27FC236}">
                <a16:creationId xmlns:a16="http://schemas.microsoft.com/office/drawing/2014/main" id="{ECF50751-2BA1-409F-8D93-CB682A41117F}"/>
              </a:ext>
            </a:extLst>
          </p:cNvPr>
          <p:cNvPicPr>
            <a:picLocks noChangeAspect="1"/>
          </p:cNvPicPr>
          <p:nvPr/>
        </p:nvPicPr>
        <p:blipFill>
          <a:blip r:embed="rId3"/>
          <a:stretch>
            <a:fillRect/>
          </a:stretch>
        </p:blipFill>
        <p:spPr>
          <a:xfrm>
            <a:off x="5918292" y="1930398"/>
            <a:ext cx="3895299" cy="3881437"/>
          </a:xfrm>
          <a:prstGeom prst="rect">
            <a:avLst/>
          </a:prstGeom>
        </p:spPr>
      </p:pic>
    </p:spTree>
    <p:extLst>
      <p:ext uri="{BB962C8B-B14F-4D97-AF65-F5344CB8AC3E}">
        <p14:creationId xmlns:p14="http://schemas.microsoft.com/office/powerpoint/2010/main" val="507780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234AB-AF06-E62C-DEB4-4292EBAA84D7}"/>
              </a:ext>
            </a:extLst>
          </p:cNvPr>
          <p:cNvSpPr>
            <a:spLocks noGrp="1"/>
          </p:cNvSpPr>
          <p:nvPr>
            <p:ph type="title"/>
          </p:nvPr>
        </p:nvSpPr>
        <p:spPr/>
        <p:txBody>
          <a:bodyPr/>
          <a:lstStyle/>
          <a:p>
            <a:r>
              <a:rPr lang="nl-BE" dirty="0"/>
              <a:t>Lange rokade (0-0-0)</a:t>
            </a:r>
          </a:p>
        </p:txBody>
      </p:sp>
      <p:pic>
        <p:nvPicPr>
          <p:cNvPr id="5" name="Tijdelijke aanduiding voor inhoud 4">
            <a:extLst>
              <a:ext uri="{FF2B5EF4-FFF2-40B4-BE49-F238E27FC236}">
                <a16:creationId xmlns:a16="http://schemas.microsoft.com/office/drawing/2014/main" id="{08D26DC9-6E77-C0FA-8114-E281A3322F0B}"/>
              </a:ext>
            </a:extLst>
          </p:cNvPr>
          <p:cNvPicPr>
            <a:picLocks noGrp="1" noChangeAspect="1"/>
          </p:cNvPicPr>
          <p:nvPr>
            <p:ph idx="1"/>
          </p:nvPr>
        </p:nvPicPr>
        <p:blipFill>
          <a:blip r:embed="rId2"/>
          <a:stretch>
            <a:fillRect/>
          </a:stretch>
        </p:blipFill>
        <p:spPr>
          <a:xfrm>
            <a:off x="677334" y="1930400"/>
            <a:ext cx="3902082" cy="3881437"/>
          </a:xfrm>
        </p:spPr>
      </p:pic>
      <p:cxnSp>
        <p:nvCxnSpPr>
          <p:cNvPr id="9" name="Rechte verbindingslijn met pijl 8">
            <a:extLst>
              <a:ext uri="{FF2B5EF4-FFF2-40B4-BE49-F238E27FC236}">
                <a16:creationId xmlns:a16="http://schemas.microsoft.com/office/drawing/2014/main" id="{AD7869F6-055E-0C07-E7C2-497F6E2D9A20}"/>
              </a:ext>
            </a:extLst>
          </p:cNvPr>
          <p:cNvCxnSpPr/>
          <p:nvPr/>
        </p:nvCxnSpPr>
        <p:spPr>
          <a:xfrm>
            <a:off x="4700337" y="3871117"/>
            <a:ext cx="11229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956DC8E9-F9A8-7E38-F9F3-3294F1F209F9}"/>
              </a:ext>
            </a:extLst>
          </p:cNvPr>
          <p:cNvSpPr txBox="1"/>
          <p:nvPr/>
        </p:nvSpPr>
        <p:spPr>
          <a:xfrm>
            <a:off x="677334" y="1386840"/>
            <a:ext cx="3902082" cy="369332"/>
          </a:xfrm>
          <a:prstGeom prst="rect">
            <a:avLst/>
          </a:prstGeom>
          <a:noFill/>
        </p:spPr>
        <p:txBody>
          <a:bodyPr wrap="square" rtlCol="0">
            <a:spAutoFit/>
          </a:bodyPr>
          <a:lstStyle/>
          <a:p>
            <a:r>
              <a:rPr lang="nl-BE" dirty="0"/>
              <a:t>Stelling voor rokade</a:t>
            </a:r>
          </a:p>
        </p:txBody>
      </p:sp>
      <p:sp>
        <p:nvSpPr>
          <p:cNvPr id="11" name="Tekstvak 10">
            <a:extLst>
              <a:ext uri="{FF2B5EF4-FFF2-40B4-BE49-F238E27FC236}">
                <a16:creationId xmlns:a16="http://schemas.microsoft.com/office/drawing/2014/main" id="{F5382A93-D607-7825-3C85-D97EEF3A3C12}"/>
              </a:ext>
            </a:extLst>
          </p:cNvPr>
          <p:cNvSpPr txBox="1"/>
          <p:nvPr/>
        </p:nvSpPr>
        <p:spPr>
          <a:xfrm>
            <a:off x="5918292" y="1395492"/>
            <a:ext cx="3949404" cy="369332"/>
          </a:xfrm>
          <a:prstGeom prst="rect">
            <a:avLst/>
          </a:prstGeom>
          <a:noFill/>
        </p:spPr>
        <p:txBody>
          <a:bodyPr wrap="square" rtlCol="0">
            <a:spAutoFit/>
          </a:bodyPr>
          <a:lstStyle/>
          <a:p>
            <a:r>
              <a:rPr lang="nl-BE" dirty="0"/>
              <a:t>Stelling na uitvoeren lange rokade</a:t>
            </a:r>
          </a:p>
        </p:txBody>
      </p:sp>
      <p:pic>
        <p:nvPicPr>
          <p:cNvPr id="4" name="Afbeelding 3">
            <a:extLst>
              <a:ext uri="{FF2B5EF4-FFF2-40B4-BE49-F238E27FC236}">
                <a16:creationId xmlns:a16="http://schemas.microsoft.com/office/drawing/2014/main" id="{AF9B3BFC-39C2-E539-5CF5-C06EE6EBF13B}"/>
              </a:ext>
            </a:extLst>
          </p:cNvPr>
          <p:cNvPicPr>
            <a:picLocks noChangeAspect="1"/>
          </p:cNvPicPr>
          <p:nvPr/>
        </p:nvPicPr>
        <p:blipFill>
          <a:blip r:embed="rId3"/>
          <a:stretch>
            <a:fillRect/>
          </a:stretch>
        </p:blipFill>
        <p:spPr>
          <a:xfrm>
            <a:off x="5944204" y="1930400"/>
            <a:ext cx="3902081" cy="3881363"/>
          </a:xfrm>
          <a:prstGeom prst="rect">
            <a:avLst/>
          </a:prstGeom>
        </p:spPr>
      </p:pic>
    </p:spTree>
    <p:extLst>
      <p:ext uri="{BB962C8B-B14F-4D97-AF65-F5344CB8AC3E}">
        <p14:creationId xmlns:p14="http://schemas.microsoft.com/office/powerpoint/2010/main" val="3461873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731520"/>
          </a:xfrm>
        </p:spPr>
        <p:txBody>
          <a:bodyPr/>
          <a:lstStyle/>
          <a:p>
            <a:r>
              <a:rPr lang="nl-BE" dirty="0"/>
              <a:t>Rokade - randvoorwaarden</a:t>
            </a:r>
          </a:p>
        </p:txBody>
      </p:sp>
      <p:sp>
        <p:nvSpPr>
          <p:cNvPr id="6" name="Tekstvak 5"/>
          <p:cNvSpPr txBox="1"/>
          <p:nvPr/>
        </p:nvSpPr>
        <p:spPr>
          <a:xfrm>
            <a:off x="677334" y="1518920"/>
            <a:ext cx="9304866" cy="2677656"/>
          </a:xfrm>
          <a:prstGeom prst="rect">
            <a:avLst/>
          </a:prstGeom>
          <a:noFill/>
        </p:spPr>
        <p:txBody>
          <a:bodyPr wrap="square" rtlCol="0">
            <a:spAutoFit/>
          </a:bodyPr>
          <a:lstStyle/>
          <a:p>
            <a:r>
              <a:rPr lang="nl-BE" sz="2400" dirty="0">
                <a:latin typeface="Calibri" panose="020F0502020204030204" pitchFamily="34" charset="0"/>
                <a:cs typeface="Calibri" panose="020F0502020204030204" pitchFamily="34" charset="0"/>
              </a:rPr>
              <a:t>Bij de rokade beweegt de koning zich twee velden naar rechts of links en springt de toren over de koning en neemt vervolgens plaats naast de koning. Rokeren kan enkel als:</a:t>
            </a:r>
          </a:p>
          <a:p>
            <a:pPr marL="342900" indent="-342900">
              <a:buFont typeface="Arial" panose="020B0604020202020204" pitchFamily="34" charset="0"/>
              <a:buChar char="•"/>
            </a:pPr>
            <a:r>
              <a:rPr lang="nl-BE" sz="2400" dirty="0">
                <a:latin typeface="Calibri" panose="020F0502020204030204" pitchFamily="34" charset="0"/>
                <a:cs typeface="Calibri" panose="020F0502020204030204" pitchFamily="34" charset="0"/>
              </a:rPr>
              <a:t>er tussen toren en koning geen stukken staan.</a:t>
            </a:r>
          </a:p>
          <a:p>
            <a:pPr marL="342900" indent="-342900">
              <a:buFont typeface="Arial" panose="020B0604020202020204" pitchFamily="34" charset="0"/>
              <a:buChar char="•"/>
            </a:pPr>
            <a:r>
              <a:rPr lang="nl-BE" sz="2400" dirty="0">
                <a:latin typeface="Calibri" panose="020F0502020204030204" pitchFamily="34" charset="0"/>
                <a:cs typeface="Calibri" panose="020F0502020204030204" pitchFamily="34" charset="0"/>
              </a:rPr>
              <a:t>toren en koning nog geen zet gedaan hebben.</a:t>
            </a:r>
          </a:p>
          <a:p>
            <a:pPr marL="342900" indent="-342900">
              <a:buFont typeface="Arial" panose="020B0604020202020204" pitchFamily="34" charset="0"/>
              <a:buChar char="•"/>
            </a:pPr>
            <a:r>
              <a:rPr lang="nl-BE" sz="2400" dirty="0">
                <a:latin typeface="Calibri" panose="020F0502020204030204" pitchFamily="34" charset="0"/>
                <a:cs typeface="Calibri" panose="020F0502020204030204" pitchFamily="34" charset="0"/>
              </a:rPr>
              <a:t>de koning niet over een aangevallen veld dient te gaan of schaak komt te staan na rokade.</a:t>
            </a:r>
          </a:p>
        </p:txBody>
      </p:sp>
    </p:spTree>
    <p:extLst>
      <p:ext uri="{BB962C8B-B14F-4D97-AF65-F5344CB8AC3E}">
        <p14:creationId xmlns:p14="http://schemas.microsoft.com/office/powerpoint/2010/main" val="989036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594360"/>
          </a:xfrm>
        </p:spPr>
        <p:txBody>
          <a:bodyPr>
            <a:normAutofit fontScale="90000"/>
          </a:bodyPr>
          <a:lstStyle/>
          <a:p>
            <a:r>
              <a:rPr lang="nl-BE" dirty="0"/>
              <a:t>Oefening - Kan wit kort of lang rokeren?</a:t>
            </a:r>
            <a:br>
              <a:rPr lang="nl-BE" dirty="0"/>
            </a:br>
            <a:endParaRPr lang="nl-BE" dirty="0"/>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3280" y="2511083"/>
            <a:ext cx="3536528" cy="3530942"/>
          </a:xfrm>
        </p:spPr>
      </p:pic>
      <p:sp>
        <p:nvSpPr>
          <p:cNvPr id="3" name="Tekstvak 2">
            <a:extLst>
              <a:ext uri="{FF2B5EF4-FFF2-40B4-BE49-F238E27FC236}">
                <a16:creationId xmlns:a16="http://schemas.microsoft.com/office/drawing/2014/main" id="{DE2CFF31-217A-BE97-7734-6A28DCDC1314}"/>
              </a:ext>
            </a:extLst>
          </p:cNvPr>
          <p:cNvSpPr txBox="1"/>
          <p:nvPr/>
        </p:nvSpPr>
        <p:spPr>
          <a:xfrm>
            <a:off x="731520" y="1417320"/>
            <a:ext cx="8961120" cy="594360"/>
          </a:xfrm>
          <a:prstGeom prst="rect">
            <a:avLst/>
          </a:prstGeom>
          <a:noFill/>
        </p:spPr>
        <p:txBody>
          <a:bodyPr wrap="square" rtlCol="0">
            <a:noAutofit/>
          </a:bodyPr>
          <a:lstStyle/>
          <a:p>
            <a:r>
              <a:rPr lang="nl-BE" dirty="0"/>
              <a:t>Situatie: Wit heeft nog geen enkel gezet gedaan met zijn torens of met zijn koning.</a:t>
            </a:r>
          </a:p>
        </p:txBody>
      </p:sp>
    </p:spTree>
    <p:extLst>
      <p:ext uri="{BB962C8B-B14F-4D97-AF65-F5344CB8AC3E}">
        <p14:creationId xmlns:p14="http://schemas.microsoft.com/office/powerpoint/2010/main" val="793457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9609666" cy="670560"/>
          </a:xfrm>
        </p:spPr>
        <p:txBody>
          <a:bodyPr/>
          <a:lstStyle/>
          <a:p>
            <a:r>
              <a:rPr lang="nl-BE" dirty="0"/>
              <a:t>Oefening – Kan wit hier kort of lang rokeren?</a:t>
            </a:r>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6778" y="1749108"/>
            <a:ext cx="4109342" cy="4083416"/>
          </a:xfrm>
        </p:spPr>
      </p:pic>
    </p:spTree>
    <p:extLst>
      <p:ext uri="{BB962C8B-B14F-4D97-AF65-F5344CB8AC3E}">
        <p14:creationId xmlns:p14="http://schemas.microsoft.com/office/powerpoint/2010/main" val="1224474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675861"/>
          </a:xfrm>
        </p:spPr>
        <p:txBody>
          <a:bodyPr/>
          <a:lstStyle/>
          <a:p>
            <a:r>
              <a:rPr lang="nl-BE" dirty="0"/>
              <a:t>Programma Les 3</a:t>
            </a:r>
          </a:p>
        </p:txBody>
      </p:sp>
      <p:sp>
        <p:nvSpPr>
          <p:cNvPr id="3" name="Tijdelijke aanduiding voor inhoud 2"/>
          <p:cNvSpPr>
            <a:spLocks noGrp="1"/>
          </p:cNvSpPr>
          <p:nvPr>
            <p:ph idx="1"/>
          </p:nvPr>
        </p:nvSpPr>
        <p:spPr>
          <a:xfrm>
            <a:off x="677334" y="1535654"/>
            <a:ext cx="9442027" cy="5002305"/>
          </a:xfrm>
        </p:spPr>
        <p:txBody>
          <a:bodyPr>
            <a:noAutofit/>
          </a:bodyPr>
          <a:lstStyle/>
          <a:p>
            <a:r>
              <a:rPr lang="nl-BE" sz="2000" dirty="0">
                <a:latin typeface="Calibri" panose="020F0502020204030204" pitchFamily="34" charset="0"/>
                <a:cs typeface="Calibri" panose="020F0502020204030204" pitchFamily="34" charset="0"/>
              </a:rPr>
              <a:t>Mat zetten met 2 torens </a:t>
            </a:r>
            <a:r>
              <a:rPr lang="nl-BE" sz="2000" dirty="0">
                <a:latin typeface="Calibri" panose="020F0502020204030204" pitchFamily="34" charset="0"/>
                <a:cs typeface="Calibri" panose="020F0502020204030204" pitchFamily="34" charset="0"/>
                <a:sym typeface="Wingdings" panose="05000000000000000000" pitchFamily="2" charset="2"/>
              </a:rPr>
              <a:t> Techniek  3 minuten oefening</a:t>
            </a:r>
            <a:endParaRPr lang="nl-BE" sz="2000" dirty="0">
              <a:latin typeface="Calibri" panose="020F0502020204030204" pitchFamily="34" charset="0"/>
              <a:cs typeface="Calibri" panose="020F0502020204030204" pitchFamily="34" charset="0"/>
            </a:endParaRPr>
          </a:p>
          <a:p>
            <a:r>
              <a:rPr lang="nl-BE" sz="2000" dirty="0">
                <a:latin typeface="Calibri" panose="020F0502020204030204" pitchFamily="34" charset="0"/>
                <a:cs typeface="Calibri" panose="020F0502020204030204" pitchFamily="34" charset="0"/>
              </a:rPr>
              <a:t>Enkele herhalingsoefening op tactiek</a:t>
            </a:r>
          </a:p>
          <a:p>
            <a:r>
              <a:rPr lang="nl-BE" sz="2000" dirty="0">
                <a:latin typeface="Calibri" panose="020F0502020204030204" pitchFamily="34" charset="0"/>
                <a:cs typeface="Calibri" panose="020F0502020204030204" pitchFamily="34" charset="0"/>
              </a:rPr>
              <a:t>Herhaling en-passant slaan.</a:t>
            </a:r>
          </a:p>
          <a:p>
            <a:r>
              <a:rPr lang="nl-BE" sz="2000" dirty="0">
                <a:latin typeface="Calibri" panose="020F0502020204030204" pitchFamily="34" charset="0"/>
                <a:cs typeface="Calibri" panose="020F0502020204030204" pitchFamily="34" charset="0"/>
              </a:rPr>
              <a:t>De beginstelling</a:t>
            </a:r>
          </a:p>
          <a:p>
            <a:r>
              <a:rPr lang="nl-BE" sz="2000" dirty="0">
                <a:latin typeface="Calibri" panose="020F0502020204030204" pitchFamily="34" charset="0"/>
                <a:cs typeface="Calibri" panose="020F0502020204030204" pitchFamily="34" charset="0"/>
              </a:rPr>
              <a:t>Drie gouden regels van de opening</a:t>
            </a:r>
          </a:p>
          <a:p>
            <a:pPr lvl="1"/>
            <a:r>
              <a:rPr lang="nl-BE" sz="2000" dirty="0">
                <a:latin typeface="Calibri" panose="020F0502020204030204" pitchFamily="34" charset="0"/>
                <a:cs typeface="Calibri" panose="020F0502020204030204" pitchFamily="34" charset="0"/>
              </a:rPr>
              <a:t>Pion in het centrum - Stukken ontwikkelen - Koning veilig (Rokeren)</a:t>
            </a:r>
          </a:p>
          <a:p>
            <a:r>
              <a:rPr lang="nl-BE" sz="2200" dirty="0">
                <a:latin typeface="Calibri" panose="020F0502020204030204" pitchFamily="34" charset="0"/>
                <a:cs typeface="Calibri" panose="020F0502020204030204" pitchFamily="34" charset="0"/>
              </a:rPr>
              <a:t>Partijen naspelen (trage ontwikkeling, herdersmat)</a:t>
            </a:r>
          </a:p>
          <a:p>
            <a:r>
              <a:rPr lang="nl-BE" sz="2000" dirty="0">
                <a:latin typeface="Calibri" panose="020F0502020204030204" pitchFamily="34" charset="0"/>
                <a:cs typeface="Calibri" panose="020F0502020204030204" pitchFamily="34" charset="0"/>
              </a:rPr>
              <a:t>Een partij spelen</a:t>
            </a:r>
          </a:p>
          <a:p>
            <a:r>
              <a:rPr lang="nl-BE" sz="2000" dirty="0">
                <a:latin typeface="Calibri" panose="020F0502020204030204" pitchFamily="34" charset="0"/>
                <a:cs typeface="Calibri" panose="020F0502020204030204" pitchFamily="34" charset="0"/>
              </a:rPr>
              <a:t>Extraatje: De penning.</a:t>
            </a:r>
          </a:p>
        </p:txBody>
      </p:sp>
    </p:spTree>
    <p:extLst>
      <p:ext uri="{BB962C8B-B14F-4D97-AF65-F5344CB8AC3E}">
        <p14:creationId xmlns:p14="http://schemas.microsoft.com/office/powerpoint/2010/main" val="3064128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317003"/>
            <a:ext cx="8596668" cy="702328"/>
          </a:xfrm>
        </p:spPr>
        <p:txBody>
          <a:bodyPr/>
          <a:lstStyle/>
          <a:p>
            <a:r>
              <a:rPr lang="nl-BE" dirty="0"/>
              <a:t>Gevolgen trage ontwikkeling.</a:t>
            </a:r>
          </a:p>
        </p:txBody>
      </p:sp>
      <p:sp>
        <p:nvSpPr>
          <p:cNvPr id="3" name="Tijdelijke aanduiding voor inhoud 2"/>
          <p:cNvSpPr>
            <a:spLocks noGrp="1"/>
          </p:cNvSpPr>
          <p:nvPr>
            <p:ph idx="1"/>
          </p:nvPr>
        </p:nvSpPr>
        <p:spPr>
          <a:xfrm>
            <a:off x="677334" y="1270000"/>
            <a:ext cx="8969586" cy="4704079"/>
          </a:xfrm>
        </p:spPr>
        <p:txBody>
          <a:bodyPr>
            <a:noAutofit/>
          </a:bodyPr>
          <a:lstStyle/>
          <a:p>
            <a:pPr marL="0" indent="0">
              <a:buNone/>
            </a:pPr>
            <a:r>
              <a:rPr lang="nl-BE" sz="2000" dirty="0"/>
              <a:t>In onderstaande partij ontwikkelt zwart zijn stukken te traag waardoor wit gebruik kan maken va de vroeg in het spel gebrachte dame van zwart. We spelen de partij na en gaan na waarom bepaalde zetten worden gespeeld.</a:t>
            </a:r>
          </a:p>
          <a:p>
            <a:pPr marL="0" indent="0">
              <a:buNone/>
            </a:pPr>
            <a:r>
              <a:rPr lang="nl-BE" sz="2000" b="1" dirty="0"/>
              <a:t>Demo Wit – Demo Zwart</a:t>
            </a:r>
            <a:endParaRPr lang="nl-BE" sz="2000" dirty="0"/>
          </a:p>
          <a:p>
            <a:r>
              <a:rPr lang="nl-BE" sz="2000" b="1" dirty="0"/>
              <a:t>1.e4 d5 2.exd5 Dxd5 3.Pc3 Da5 4.d4 Pf6 5.Ld2 Pc6 6.Lb5 Ld7?? 7.Pd5 gevolgd door opgave zwart (zie diagram). Resultaat: 1–0</a:t>
            </a:r>
          </a:p>
          <a:p>
            <a:endParaRPr lang="nl-BE" sz="2000" dirty="0"/>
          </a:p>
          <a:p>
            <a:endParaRPr lang="nl-BE" sz="2000" dirty="0"/>
          </a:p>
          <a:p>
            <a:endParaRPr lang="nl-BE" sz="20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6073" y="3614478"/>
            <a:ext cx="2943568" cy="2926519"/>
          </a:xfrm>
          <a:prstGeom prst="rect">
            <a:avLst/>
          </a:prstGeom>
        </p:spPr>
      </p:pic>
    </p:spTree>
    <p:extLst>
      <p:ext uri="{BB962C8B-B14F-4D97-AF65-F5344CB8AC3E}">
        <p14:creationId xmlns:p14="http://schemas.microsoft.com/office/powerpoint/2010/main" val="985168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4BDDBD-E17E-7759-1C4F-F46B223026DB}"/>
              </a:ext>
            </a:extLst>
          </p:cNvPr>
          <p:cNvSpPr>
            <a:spLocks noGrp="1"/>
          </p:cNvSpPr>
          <p:nvPr>
            <p:ph type="title"/>
          </p:nvPr>
        </p:nvSpPr>
        <p:spPr>
          <a:xfrm>
            <a:off x="677334" y="609600"/>
            <a:ext cx="8596668" cy="816244"/>
          </a:xfrm>
        </p:spPr>
        <p:txBody>
          <a:bodyPr/>
          <a:lstStyle/>
          <a:p>
            <a:r>
              <a:rPr lang="nl-BE" dirty="0"/>
              <a:t>Herdersmat (</a:t>
            </a:r>
            <a:r>
              <a:rPr lang="nl-BE" dirty="0" err="1"/>
              <a:t>Scholar</a:t>
            </a:r>
            <a:r>
              <a:rPr lang="nl-BE" dirty="0"/>
              <a:t> mate)</a:t>
            </a:r>
          </a:p>
        </p:txBody>
      </p:sp>
      <p:pic>
        <p:nvPicPr>
          <p:cNvPr id="5" name="Tijdelijke aanduiding voor inhoud 4">
            <a:extLst>
              <a:ext uri="{FF2B5EF4-FFF2-40B4-BE49-F238E27FC236}">
                <a16:creationId xmlns:a16="http://schemas.microsoft.com/office/drawing/2014/main" id="{B30357DE-45FD-F882-3E69-6D14CA0D7930}"/>
              </a:ext>
            </a:extLst>
          </p:cNvPr>
          <p:cNvPicPr>
            <a:picLocks noGrp="1" noChangeAspect="1"/>
          </p:cNvPicPr>
          <p:nvPr>
            <p:ph idx="1"/>
          </p:nvPr>
        </p:nvPicPr>
        <p:blipFill>
          <a:blip r:embed="rId2"/>
          <a:stretch>
            <a:fillRect/>
          </a:stretch>
        </p:blipFill>
        <p:spPr>
          <a:xfrm>
            <a:off x="677334" y="3429000"/>
            <a:ext cx="2564982" cy="2569490"/>
          </a:xfrm>
        </p:spPr>
      </p:pic>
      <p:sp>
        <p:nvSpPr>
          <p:cNvPr id="7" name="Tekstvak 6">
            <a:extLst>
              <a:ext uri="{FF2B5EF4-FFF2-40B4-BE49-F238E27FC236}">
                <a16:creationId xmlns:a16="http://schemas.microsoft.com/office/drawing/2014/main" id="{F749F5CE-0313-8659-E80E-D9D8C45E8611}"/>
              </a:ext>
            </a:extLst>
          </p:cNvPr>
          <p:cNvSpPr txBox="1"/>
          <p:nvPr/>
        </p:nvSpPr>
        <p:spPr>
          <a:xfrm>
            <a:off x="573155" y="1301356"/>
            <a:ext cx="9709834" cy="1826855"/>
          </a:xfrm>
          <a:prstGeom prst="rect">
            <a:avLst/>
          </a:prstGeom>
          <a:noFill/>
        </p:spPr>
        <p:txBody>
          <a:bodyPr wrap="square">
            <a:noAutofit/>
          </a:bodyPr>
          <a:lstStyle/>
          <a:p>
            <a:pPr>
              <a:spcAft>
                <a:spcPts val="600"/>
              </a:spcAft>
            </a:pPr>
            <a:r>
              <a:rPr lang="nl-BE" sz="1800" b="1" dirty="0"/>
              <a:t>1.e4 e5 2.Lc4 (</a:t>
            </a:r>
            <a:r>
              <a:rPr lang="nl-BE" sz="1800" dirty="0"/>
              <a:t>Diagram links, wit ontwikkelt zijn loper</a:t>
            </a:r>
            <a:r>
              <a:rPr lang="nl-BE" sz="1800" b="1" dirty="0"/>
              <a:t>)</a:t>
            </a:r>
            <a:br>
              <a:rPr lang="nl-BE" sz="1800" b="1" dirty="0"/>
            </a:br>
            <a:r>
              <a:rPr lang="nl-BE" sz="1800" b="1" dirty="0"/>
              <a:t>2.., Pc6 </a:t>
            </a:r>
            <a:r>
              <a:rPr lang="nl-BE" sz="1800" dirty="0"/>
              <a:t>(Zwart ontwikkelt zijn paard)</a:t>
            </a:r>
            <a:r>
              <a:rPr lang="nl-BE" sz="1800" b="1" dirty="0"/>
              <a:t>.</a:t>
            </a:r>
          </a:p>
          <a:p>
            <a:pPr>
              <a:spcAft>
                <a:spcPts val="600"/>
              </a:spcAft>
            </a:pPr>
            <a:r>
              <a:rPr lang="nl-BE" sz="1800" b="1" dirty="0"/>
              <a:t>3.Dh5 </a:t>
            </a:r>
            <a:r>
              <a:rPr lang="nl-BE" sz="1800" b="0" i="0" u="none" strike="noStrike" baseline="0" dirty="0"/>
              <a:t>[</a:t>
            </a:r>
            <a:r>
              <a:rPr lang="nl-BE" dirty="0"/>
              <a:t>Diagram midden, </a:t>
            </a:r>
            <a:r>
              <a:rPr lang="nl-BE" sz="1800" b="0" i="0" u="none" strike="noStrike" baseline="0" dirty="0"/>
              <a:t>Wit speelt te snel met zijn dame, er dreigt wel mat! </a:t>
            </a:r>
            <a:r>
              <a:rPr lang="nl-BE" dirty="0"/>
              <a:t>Zie je waar?</a:t>
            </a:r>
            <a:r>
              <a:rPr lang="nl-BE" sz="1800" b="0" i="0" u="none" strike="noStrike" baseline="0" dirty="0"/>
              <a:t>]</a:t>
            </a:r>
          </a:p>
          <a:p>
            <a:pPr algn="just">
              <a:spcAft>
                <a:spcPts val="600"/>
              </a:spcAft>
            </a:pPr>
            <a:r>
              <a:rPr lang="nl-BE" sz="1800" b="1" dirty="0"/>
              <a:t>3...Pf6?? </a:t>
            </a:r>
            <a:r>
              <a:rPr lang="nl-BE" dirty="0"/>
              <a:t>(Zwart ontwikkelt zijn paard maar dat is nu niet correct, welke zet is beter?).</a:t>
            </a:r>
          </a:p>
          <a:p>
            <a:pPr algn="just">
              <a:spcAft>
                <a:spcPts val="600"/>
              </a:spcAft>
            </a:pPr>
            <a:r>
              <a:rPr lang="nl-BE" sz="1800" b="1" dirty="0"/>
              <a:t>4.Dxf7# </a:t>
            </a:r>
            <a:r>
              <a:rPr lang="nl-BE" sz="1800" dirty="0"/>
              <a:t>(Diagram rechts, wit geeft mat)</a:t>
            </a:r>
          </a:p>
          <a:p>
            <a:pPr algn="just"/>
            <a:endParaRPr lang="nl-BE" sz="1800" dirty="0"/>
          </a:p>
        </p:txBody>
      </p:sp>
      <p:pic>
        <p:nvPicPr>
          <p:cNvPr id="9" name="Afbeelding 8">
            <a:extLst>
              <a:ext uri="{FF2B5EF4-FFF2-40B4-BE49-F238E27FC236}">
                <a16:creationId xmlns:a16="http://schemas.microsoft.com/office/drawing/2014/main" id="{150360A7-E525-0915-012B-BCBD3B3E2F41}"/>
              </a:ext>
            </a:extLst>
          </p:cNvPr>
          <p:cNvPicPr>
            <a:picLocks noChangeAspect="1"/>
          </p:cNvPicPr>
          <p:nvPr/>
        </p:nvPicPr>
        <p:blipFill>
          <a:blip r:embed="rId3"/>
          <a:stretch>
            <a:fillRect/>
          </a:stretch>
        </p:blipFill>
        <p:spPr>
          <a:xfrm>
            <a:off x="3581760" y="3429000"/>
            <a:ext cx="2564982" cy="2564982"/>
          </a:xfrm>
          <a:prstGeom prst="rect">
            <a:avLst/>
          </a:prstGeom>
        </p:spPr>
      </p:pic>
      <p:pic>
        <p:nvPicPr>
          <p:cNvPr id="11" name="Afbeelding 10">
            <a:extLst>
              <a:ext uri="{FF2B5EF4-FFF2-40B4-BE49-F238E27FC236}">
                <a16:creationId xmlns:a16="http://schemas.microsoft.com/office/drawing/2014/main" id="{DE3452CA-E94B-3922-D2D0-C9338A519220}"/>
              </a:ext>
            </a:extLst>
          </p:cNvPr>
          <p:cNvPicPr>
            <a:picLocks noChangeAspect="1"/>
          </p:cNvPicPr>
          <p:nvPr/>
        </p:nvPicPr>
        <p:blipFill>
          <a:blip r:embed="rId4"/>
          <a:stretch>
            <a:fillRect/>
          </a:stretch>
        </p:blipFill>
        <p:spPr>
          <a:xfrm>
            <a:off x="7008962" y="3428999"/>
            <a:ext cx="2492475" cy="2564983"/>
          </a:xfrm>
          <a:prstGeom prst="rect">
            <a:avLst/>
          </a:prstGeom>
        </p:spPr>
      </p:pic>
    </p:spTree>
    <p:extLst>
      <p:ext uri="{BB962C8B-B14F-4D97-AF65-F5344CB8AC3E}">
        <p14:creationId xmlns:p14="http://schemas.microsoft.com/office/powerpoint/2010/main" val="3245371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71E70-E979-7DA0-0773-498B3C6657B8}"/>
              </a:ext>
            </a:extLst>
          </p:cNvPr>
          <p:cNvSpPr>
            <a:spLocks noGrp="1"/>
          </p:cNvSpPr>
          <p:nvPr>
            <p:ph type="title"/>
          </p:nvPr>
        </p:nvSpPr>
        <p:spPr/>
        <p:txBody>
          <a:bodyPr/>
          <a:lstStyle/>
          <a:p>
            <a:r>
              <a:rPr lang="nl-BE" dirty="0"/>
              <a:t>5 minuten oefening – een partij spelen.</a:t>
            </a:r>
          </a:p>
        </p:txBody>
      </p:sp>
      <p:sp>
        <p:nvSpPr>
          <p:cNvPr id="3" name="Tijdelijke aanduiding voor inhoud 2">
            <a:extLst>
              <a:ext uri="{FF2B5EF4-FFF2-40B4-BE49-F238E27FC236}">
                <a16:creationId xmlns:a16="http://schemas.microsoft.com/office/drawing/2014/main" id="{26AF6754-7B52-271E-1671-5A1FB39DCBE2}"/>
              </a:ext>
            </a:extLst>
          </p:cNvPr>
          <p:cNvSpPr>
            <a:spLocks noGrp="1"/>
          </p:cNvSpPr>
          <p:nvPr>
            <p:ph idx="1"/>
          </p:nvPr>
        </p:nvSpPr>
        <p:spPr/>
        <p:txBody>
          <a:bodyPr/>
          <a:lstStyle/>
          <a:p>
            <a:r>
              <a:rPr lang="nl-BE" dirty="0"/>
              <a:t>Speel nu een partij tegen iemand van </a:t>
            </a:r>
            <a:r>
              <a:rPr lang="nl-BE"/>
              <a:t>de groep.</a:t>
            </a:r>
          </a:p>
        </p:txBody>
      </p:sp>
    </p:spTree>
    <p:extLst>
      <p:ext uri="{BB962C8B-B14F-4D97-AF65-F5344CB8AC3E}">
        <p14:creationId xmlns:p14="http://schemas.microsoft.com/office/powerpoint/2010/main" val="3360965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BF66B2C-4F2A-0915-B872-7C80C358DECE}"/>
              </a:ext>
            </a:extLst>
          </p:cNvPr>
          <p:cNvSpPr>
            <a:spLocks noGrp="1"/>
          </p:cNvSpPr>
          <p:nvPr>
            <p:ph type="ctrTitle"/>
          </p:nvPr>
        </p:nvSpPr>
        <p:spPr/>
        <p:txBody>
          <a:bodyPr/>
          <a:lstStyle/>
          <a:p>
            <a:r>
              <a:rPr lang="nl-BE" dirty="0"/>
              <a:t>Extraatje: De penning</a:t>
            </a:r>
          </a:p>
        </p:txBody>
      </p:sp>
    </p:spTree>
    <p:extLst>
      <p:ext uri="{BB962C8B-B14F-4D97-AF65-F5344CB8AC3E}">
        <p14:creationId xmlns:p14="http://schemas.microsoft.com/office/powerpoint/2010/main" val="1532216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767900"/>
          </a:xfrm>
        </p:spPr>
        <p:txBody>
          <a:bodyPr/>
          <a:lstStyle/>
          <a:p>
            <a:r>
              <a:rPr lang="nl-BE" dirty="0"/>
              <a:t>Een stuk pennen</a:t>
            </a:r>
          </a:p>
        </p:txBody>
      </p:sp>
      <p:sp>
        <p:nvSpPr>
          <p:cNvPr id="6" name="Tijdelijke aanduiding voor tekst 5"/>
          <p:cNvSpPr>
            <a:spLocks noGrp="1"/>
          </p:cNvSpPr>
          <p:nvPr>
            <p:ph type="body" idx="1"/>
          </p:nvPr>
        </p:nvSpPr>
        <p:spPr>
          <a:xfrm>
            <a:off x="675745" y="1608083"/>
            <a:ext cx="4185623" cy="1129162"/>
          </a:xfrm>
        </p:spPr>
        <p:txBody>
          <a:bodyPr anchor="t" anchorCtr="0"/>
          <a:lstStyle/>
          <a:p>
            <a:r>
              <a:rPr lang="nl-BE" dirty="0"/>
              <a:t>Wit kan het paard pennen met de toren als zij aan zet is.</a:t>
            </a:r>
          </a:p>
        </p:txBody>
      </p:sp>
      <p:pic>
        <p:nvPicPr>
          <p:cNvPr id="4" name="Tijdelijke aanduiding voor inhoud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5745" y="2967828"/>
            <a:ext cx="3600000" cy="3586129"/>
          </a:xfrm>
        </p:spPr>
      </p:pic>
      <p:sp>
        <p:nvSpPr>
          <p:cNvPr id="7" name="Tijdelijke aanduiding voor tekst 6"/>
          <p:cNvSpPr>
            <a:spLocks noGrp="1"/>
          </p:cNvSpPr>
          <p:nvPr>
            <p:ph type="body" sz="quarter" idx="3"/>
          </p:nvPr>
        </p:nvSpPr>
        <p:spPr>
          <a:xfrm>
            <a:off x="5088383" y="1608083"/>
            <a:ext cx="4185618" cy="1129162"/>
          </a:xfrm>
        </p:spPr>
        <p:txBody>
          <a:bodyPr anchor="t" anchorCtr="0"/>
          <a:lstStyle/>
          <a:p>
            <a:r>
              <a:rPr lang="nl-BE" dirty="0"/>
              <a:t>Het paard staat gepend en wit kan dit stuk slaan nadat zwart een zet heeft gedaan.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192" y="2967828"/>
            <a:ext cx="3600000" cy="3613954"/>
          </a:xfrm>
          <a:prstGeom prst="rect">
            <a:avLst/>
          </a:prstGeom>
        </p:spPr>
      </p:pic>
      <p:cxnSp>
        <p:nvCxnSpPr>
          <p:cNvPr id="10" name="Rechte verbindingslijn met pijl 9"/>
          <p:cNvCxnSpPr/>
          <p:nvPr/>
        </p:nvCxnSpPr>
        <p:spPr>
          <a:xfrm flipH="1">
            <a:off x="1513490" y="5959366"/>
            <a:ext cx="15478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430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Een beschermd stuk slaan en een onbeschermd stuk slaan.</a:t>
            </a:r>
          </a:p>
        </p:txBody>
      </p:sp>
      <p:sp>
        <p:nvSpPr>
          <p:cNvPr id="3" name="Tijdelijke aanduiding voor tekst 2"/>
          <p:cNvSpPr>
            <a:spLocks noGrp="1"/>
          </p:cNvSpPr>
          <p:nvPr>
            <p:ph type="body" idx="1"/>
          </p:nvPr>
        </p:nvSpPr>
        <p:spPr>
          <a:xfrm>
            <a:off x="675745" y="2160983"/>
            <a:ext cx="4185623" cy="1796162"/>
          </a:xfrm>
        </p:spPr>
        <p:txBody>
          <a:bodyPr/>
          <a:lstStyle/>
          <a:p>
            <a:r>
              <a:rPr lang="nl-BE" dirty="0"/>
              <a:t>In het diagram is wit aan zet en  kan wit zowel het paard op b3 als dit op g5 slaan. </a:t>
            </a:r>
          </a:p>
          <a:p>
            <a:r>
              <a:rPr lang="nl-BE" dirty="0"/>
              <a:t>Wat is nu de beste zet?</a:t>
            </a:r>
          </a:p>
        </p:txBody>
      </p:sp>
      <p:pic>
        <p:nvPicPr>
          <p:cNvPr id="7" name="Tijdelijke aanduiding voor inhoud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75668" y="1930400"/>
            <a:ext cx="4654476" cy="4609636"/>
          </a:xfrm>
        </p:spPr>
      </p:pic>
      <p:cxnSp>
        <p:nvCxnSpPr>
          <p:cNvPr id="9" name="Rechte verbindingslijn met pijl 8"/>
          <p:cNvCxnSpPr/>
          <p:nvPr/>
        </p:nvCxnSpPr>
        <p:spPr>
          <a:xfrm flipH="1">
            <a:off x="6353503" y="4981903"/>
            <a:ext cx="22387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flipV="1">
            <a:off x="8592207" y="4288221"/>
            <a:ext cx="0" cy="488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02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Einde sessie 3</a:t>
            </a:r>
          </a:p>
        </p:txBody>
      </p:sp>
    </p:spTree>
    <p:extLst>
      <p:ext uri="{BB962C8B-B14F-4D97-AF65-F5344CB8AC3E}">
        <p14:creationId xmlns:p14="http://schemas.microsoft.com/office/powerpoint/2010/main" val="1933661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FD04D-E0A3-894A-9DB7-C592ED7D46D0}"/>
              </a:ext>
            </a:extLst>
          </p:cNvPr>
          <p:cNvSpPr>
            <a:spLocks noGrp="1"/>
          </p:cNvSpPr>
          <p:nvPr>
            <p:ph type="title"/>
          </p:nvPr>
        </p:nvSpPr>
        <p:spPr>
          <a:xfrm>
            <a:off x="677334" y="609600"/>
            <a:ext cx="8596668" cy="689113"/>
          </a:xfrm>
        </p:spPr>
        <p:txBody>
          <a:bodyPr/>
          <a:lstStyle/>
          <a:p>
            <a:r>
              <a:rPr lang="nl-BE" dirty="0"/>
              <a:t>Mat zetten met twee torens techniek</a:t>
            </a:r>
          </a:p>
        </p:txBody>
      </p:sp>
      <p:sp>
        <p:nvSpPr>
          <p:cNvPr id="3" name="Tijdelijke aanduiding voor inhoud 2">
            <a:extLst>
              <a:ext uri="{FF2B5EF4-FFF2-40B4-BE49-F238E27FC236}">
                <a16:creationId xmlns:a16="http://schemas.microsoft.com/office/drawing/2014/main" id="{C1467EBE-D578-8766-F099-E4E69DD3B614}"/>
              </a:ext>
            </a:extLst>
          </p:cNvPr>
          <p:cNvSpPr>
            <a:spLocks noGrp="1"/>
          </p:cNvSpPr>
          <p:nvPr>
            <p:ph idx="1"/>
          </p:nvPr>
        </p:nvSpPr>
        <p:spPr>
          <a:xfrm>
            <a:off x="677333" y="1298714"/>
            <a:ext cx="10078491" cy="2358886"/>
          </a:xfrm>
        </p:spPr>
        <p:txBody>
          <a:bodyPr>
            <a:noAutofit/>
          </a:bodyPr>
          <a:lstStyle/>
          <a:p>
            <a:r>
              <a:rPr lang="nl-NL" dirty="0"/>
              <a:t>Mat zetten met twee torens is een basisvaardigheid voor elke schaker.</a:t>
            </a:r>
          </a:p>
          <a:p>
            <a:r>
              <a:rPr lang="nl-NL" dirty="0"/>
              <a:t>Techniek: De torens drijven de koning naar de rand en zetten deze vervolgens mat.</a:t>
            </a:r>
          </a:p>
          <a:p>
            <a:r>
              <a:rPr lang="nl-BE" dirty="0"/>
              <a:t>Voorbeeld: Het linkse diagram is het uitgangspunt met wit aan zet.</a:t>
            </a:r>
            <a:br>
              <a:rPr lang="nl-BE" dirty="0"/>
            </a:br>
            <a:br>
              <a:rPr lang="nl-BE" dirty="0"/>
            </a:br>
            <a:r>
              <a:rPr lang="nl-BE" dirty="0"/>
              <a:t>Stap 1: We zetten de zwarte koning schaak met 1. Tg1+. (middelste diagram). Zwart kan heeft nu twee mogelijke zetten: 1…, Kh8 of 1.., Kh7. </a:t>
            </a:r>
          </a:p>
          <a:p>
            <a:r>
              <a:rPr lang="nl-BE" dirty="0"/>
              <a:t>Stap 2: Wat zwart ook speelde, met wit spelen we nu: 2. Th5# (rechtse diagram)</a:t>
            </a:r>
          </a:p>
          <a:p>
            <a:pPr marL="0" indent="0">
              <a:buNone/>
            </a:pPr>
            <a:r>
              <a:rPr lang="nl-BE" dirty="0"/>
              <a:t>	</a:t>
            </a:r>
          </a:p>
          <a:p>
            <a:endParaRPr lang="nl-BE" dirty="0"/>
          </a:p>
        </p:txBody>
      </p:sp>
      <p:pic>
        <p:nvPicPr>
          <p:cNvPr id="5" name="Afbeelding 4">
            <a:extLst>
              <a:ext uri="{FF2B5EF4-FFF2-40B4-BE49-F238E27FC236}">
                <a16:creationId xmlns:a16="http://schemas.microsoft.com/office/drawing/2014/main" id="{3B43D4BF-9B6A-BDB8-CEE2-ABB1B72BF290}"/>
              </a:ext>
            </a:extLst>
          </p:cNvPr>
          <p:cNvPicPr>
            <a:picLocks noChangeAspect="1"/>
          </p:cNvPicPr>
          <p:nvPr/>
        </p:nvPicPr>
        <p:blipFill>
          <a:blip r:embed="rId2"/>
          <a:stretch>
            <a:fillRect/>
          </a:stretch>
        </p:blipFill>
        <p:spPr>
          <a:xfrm>
            <a:off x="970402" y="3777070"/>
            <a:ext cx="2922479" cy="2953405"/>
          </a:xfrm>
          <a:prstGeom prst="rect">
            <a:avLst/>
          </a:prstGeom>
        </p:spPr>
      </p:pic>
      <p:pic>
        <p:nvPicPr>
          <p:cNvPr id="9" name="Afbeelding 8">
            <a:extLst>
              <a:ext uri="{FF2B5EF4-FFF2-40B4-BE49-F238E27FC236}">
                <a16:creationId xmlns:a16="http://schemas.microsoft.com/office/drawing/2014/main" id="{D47851E8-A7E2-4D93-BB0F-07AA90A8EA8C}"/>
              </a:ext>
            </a:extLst>
          </p:cNvPr>
          <p:cNvPicPr>
            <a:picLocks noChangeAspect="1"/>
          </p:cNvPicPr>
          <p:nvPr/>
        </p:nvPicPr>
        <p:blipFill>
          <a:blip r:embed="rId3"/>
          <a:stretch>
            <a:fillRect/>
          </a:stretch>
        </p:blipFill>
        <p:spPr>
          <a:xfrm>
            <a:off x="4029559" y="3777070"/>
            <a:ext cx="2922479" cy="2917325"/>
          </a:xfrm>
          <a:prstGeom prst="rect">
            <a:avLst/>
          </a:prstGeom>
        </p:spPr>
      </p:pic>
      <p:pic>
        <p:nvPicPr>
          <p:cNvPr id="11" name="Afbeelding 10">
            <a:extLst>
              <a:ext uri="{FF2B5EF4-FFF2-40B4-BE49-F238E27FC236}">
                <a16:creationId xmlns:a16="http://schemas.microsoft.com/office/drawing/2014/main" id="{F4C7AFA6-434B-BEE2-103B-10DBA1EB2827}"/>
              </a:ext>
            </a:extLst>
          </p:cNvPr>
          <p:cNvPicPr>
            <a:picLocks noChangeAspect="1"/>
          </p:cNvPicPr>
          <p:nvPr/>
        </p:nvPicPr>
        <p:blipFill>
          <a:blip r:embed="rId4"/>
          <a:stretch>
            <a:fillRect/>
          </a:stretch>
        </p:blipFill>
        <p:spPr>
          <a:xfrm>
            <a:off x="7088716" y="3777070"/>
            <a:ext cx="2929791" cy="2888011"/>
          </a:xfrm>
          <a:prstGeom prst="rect">
            <a:avLst/>
          </a:prstGeom>
        </p:spPr>
      </p:pic>
    </p:spTree>
    <p:extLst>
      <p:ext uri="{BB962C8B-B14F-4D97-AF65-F5344CB8AC3E}">
        <p14:creationId xmlns:p14="http://schemas.microsoft.com/office/powerpoint/2010/main" val="214177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9091506" cy="777240"/>
          </a:xfrm>
        </p:spPr>
        <p:txBody>
          <a:bodyPr/>
          <a:lstStyle/>
          <a:p>
            <a:r>
              <a:rPr lang="nl-BE" dirty="0"/>
              <a:t>Mat zetten met twee torens - voorbeeld</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2040667"/>
            <a:ext cx="3600000" cy="3572309"/>
          </a:xfrm>
        </p:spPr>
      </p:pic>
      <p:cxnSp>
        <p:nvCxnSpPr>
          <p:cNvPr id="6" name="Rechte verbindingslijn met pijl 5"/>
          <p:cNvCxnSpPr/>
          <p:nvPr/>
        </p:nvCxnSpPr>
        <p:spPr>
          <a:xfrm flipV="1">
            <a:off x="1424066" y="2443397"/>
            <a:ext cx="0" cy="254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830" y="2040667"/>
            <a:ext cx="3600000" cy="3551724"/>
          </a:xfrm>
          <a:prstGeom prst="rect">
            <a:avLst/>
          </a:prstGeom>
        </p:spPr>
      </p:pic>
      <p:cxnSp>
        <p:nvCxnSpPr>
          <p:cNvPr id="5" name="Rechte verbindingslijn met pijl 4">
            <a:extLst>
              <a:ext uri="{FF2B5EF4-FFF2-40B4-BE49-F238E27FC236}">
                <a16:creationId xmlns:a16="http://schemas.microsoft.com/office/drawing/2014/main" id="{67904F72-4E5E-9E01-9BCC-BA6B058CBE9F}"/>
              </a:ext>
            </a:extLst>
          </p:cNvPr>
          <p:cNvCxnSpPr/>
          <p:nvPr/>
        </p:nvCxnSpPr>
        <p:spPr>
          <a:xfrm>
            <a:off x="4373880" y="3596640"/>
            <a:ext cx="5865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363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927A20-9DCA-07FE-AA6A-EACD2720D446}"/>
              </a:ext>
            </a:extLst>
          </p:cNvPr>
          <p:cNvSpPr>
            <a:spLocks noGrp="1"/>
          </p:cNvSpPr>
          <p:nvPr>
            <p:ph type="title"/>
          </p:nvPr>
        </p:nvSpPr>
        <p:spPr>
          <a:xfrm>
            <a:off x="677333" y="609600"/>
            <a:ext cx="9606354" cy="755374"/>
          </a:xfrm>
        </p:spPr>
        <p:txBody>
          <a:bodyPr/>
          <a:lstStyle/>
          <a:p>
            <a:r>
              <a:rPr lang="nl-BE" dirty="0"/>
              <a:t>Simultaan – mat zetten met 2 torens</a:t>
            </a:r>
          </a:p>
        </p:txBody>
      </p:sp>
      <p:sp>
        <p:nvSpPr>
          <p:cNvPr id="3" name="Tijdelijke aanduiding voor inhoud 2">
            <a:extLst>
              <a:ext uri="{FF2B5EF4-FFF2-40B4-BE49-F238E27FC236}">
                <a16:creationId xmlns:a16="http://schemas.microsoft.com/office/drawing/2014/main" id="{3FDA66D6-9A88-0A7F-452D-EAB89551D6AE}"/>
              </a:ext>
            </a:extLst>
          </p:cNvPr>
          <p:cNvSpPr>
            <a:spLocks noGrp="1"/>
          </p:cNvSpPr>
          <p:nvPr>
            <p:ph idx="1"/>
          </p:nvPr>
        </p:nvSpPr>
        <p:spPr>
          <a:xfrm>
            <a:off x="677333" y="1364975"/>
            <a:ext cx="9447327" cy="4676388"/>
          </a:xfrm>
        </p:spPr>
        <p:txBody>
          <a:bodyPr/>
          <a:lstStyle/>
          <a:p>
            <a:r>
              <a:rPr lang="nl-BE" dirty="0"/>
              <a:t>Zet volgende stelling op – u bent de witspeler.</a:t>
            </a:r>
          </a:p>
          <a:p>
            <a:r>
              <a:rPr lang="nl-BE" dirty="0"/>
              <a:t>Zet de klok op 3 minuten.</a:t>
            </a:r>
          </a:p>
          <a:p>
            <a:r>
              <a:rPr lang="nl-BE" dirty="0"/>
              <a:t>Probeer nu de lesgever (die een kloksimultaan speelt) mat te zetten.</a:t>
            </a:r>
            <a:br>
              <a:rPr lang="nl-BE" dirty="0"/>
            </a:br>
            <a:r>
              <a:rPr lang="nl-BE" dirty="0">
                <a:sym typeface="Wingdings" panose="05000000000000000000" pitchFamily="2" charset="2"/>
              </a:rPr>
              <a:t> Als je een fout maakt zal de lesgever dit toelichten.</a:t>
            </a:r>
            <a:br>
              <a:rPr lang="nl-BE" dirty="0">
                <a:sym typeface="Wingdings" panose="05000000000000000000" pitchFamily="2" charset="2"/>
              </a:rPr>
            </a:br>
            <a:r>
              <a:rPr lang="nl-BE" dirty="0">
                <a:sym typeface="Wingdings" panose="05000000000000000000" pitchFamily="2" charset="2"/>
              </a:rPr>
              <a:t> Vraag evt. uitleg.</a:t>
            </a:r>
          </a:p>
          <a:p>
            <a:endParaRPr lang="nl-BE" dirty="0"/>
          </a:p>
        </p:txBody>
      </p:sp>
      <p:pic>
        <p:nvPicPr>
          <p:cNvPr id="5" name="Afbeelding 4">
            <a:extLst>
              <a:ext uri="{FF2B5EF4-FFF2-40B4-BE49-F238E27FC236}">
                <a16:creationId xmlns:a16="http://schemas.microsoft.com/office/drawing/2014/main" id="{2385BF4C-985D-26A8-5085-54A44B105C7A}"/>
              </a:ext>
            </a:extLst>
          </p:cNvPr>
          <p:cNvPicPr>
            <a:picLocks noChangeAspect="1"/>
          </p:cNvPicPr>
          <p:nvPr/>
        </p:nvPicPr>
        <p:blipFill>
          <a:blip r:embed="rId2"/>
          <a:stretch>
            <a:fillRect/>
          </a:stretch>
        </p:blipFill>
        <p:spPr>
          <a:xfrm>
            <a:off x="4174434" y="2910278"/>
            <a:ext cx="3302860" cy="3338122"/>
          </a:xfrm>
          <a:prstGeom prst="rect">
            <a:avLst/>
          </a:prstGeom>
        </p:spPr>
      </p:pic>
    </p:spTree>
    <p:extLst>
      <p:ext uri="{BB962C8B-B14F-4D97-AF65-F5344CB8AC3E}">
        <p14:creationId xmlns:p14="http://schemas.microsoft.com/office/powerpoint/2010/main" val="639793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A6969-29F1-3B0D-34E6-1328DF7093C8}"/>
              </a:ext>
            </a:extLst>
          </p:cNvPr>
          <p:cNvSpPr>
            <a:spLocks noGrp="1"/>
          </p:cNvSpPr>
          <p:nvPr>
            <p:ph type="title"/>
          </p:nvPr>
        </p:nvSpPr>
        <p:spPr>
          <a:xfrm>
            <a:off x="677333" y="609600"/>
            <a:ext cx="9814203" cy="701040"/>
          </a:xfrm>
        </p:spPr>
        <p:txBody>
          <a:bodyPr/>
          <a:lstStyle/>
          <a:p>
            <a:r>
              <a:rPr lang="nl-BE" dirty="0"/>
              <a:t>Mat zetten – 3 minuten oefening</a:t>
            </a:r>
          </a:p>
        </p:txBody>
      </p:sp>
      <p:sp>
        <p:nvSpPr>
          <p:cNvPr id="6" name="Tijdelijke aanduiding voor inhoud 2">
            <a:extLst>
              <a:ext uri="{FF2B5EF4-FFF2-40B4-BE49-F238E27FC236}">
                <a16:creationId xmlns:a16="http://schemas.microsoft.com/office/drawing/2014/main" id="{C3E1841E-7DC6-A563-35DF-61833966880F}"/>
              </a:ext>
            </a:extLst>
          </p:cNvPr>
          <p:cNvSpPr>
            <a:spLocks noGrp="1"/>
          </p:cNvSpPr>
          <p:nvPr>
            <p:ph idx="1"/>
          </p:nvPr>
        </p:nvSpPr>
        <p:spPr>
          <a:xfrm>
            <a:off x="677863" y="1537252"/>
            <a:ext cx="5418138" cy="4504773"/>
          </a:xfrm>
          <a:ln>
            <a:solidFill>
              <a:schemeClr val="accent1"/>
            </a:solidFill>
          </a:ln>
        </p:spPr>
        <p:txBody>
          <a:bodyPr>
            <a:noAutofit/>
          </a:bodyPr>
          <a:lstStyle/>
          <a:p>
            <a:r>
              <a:rPr lang="nl-BE" sz="1400" dirty="0"/>
              <a:t>Neem plaats tegenover iemand. Je oefent tweemaal tegen deze tegenstander: éénmaal met wit, éénmaal met zwart.</a:t>
            </a:r>
          </a:p>
          <a:p>
            <a:r>
              <a:rPr lang="nl-BE" sz="1400" dirty="0"/>
              <a:t>Zet de klok op 3 minuten voor zowel zwart als wit.</a:t>
            </a:r>
          </a:p>
          <a:p>
            <a:r>
              <a:rPr lang="nl-BE" sz="1400" dirty="0"/>
              <a:t>Bepaal via loting wie eerst met wit mag spelen.</a:t>
            </a:r>
          </a:p>
          <a:p>
            <a:r>
              <a:rPr lang="nl-BE" sz="1400" dirty="0"/>
              <a:t>Zet de stelling uit het diagram op.</a:t>
            </a:r>
          </a:p>
          <a:p>
            <a:r>
              <a:rPr lang="nl-BE" sz="1400" dirty="0"/>
              <a:t>Wit dient nu zo snel mogelijk (max. 3 minuten) mat te geven, zwart probeert dit te verhinderen. </a:t>
            </a:r>
          </a:p>
          <a:p>
            <a:r>
              <a:rPr lang="nl-BE" sz="1400" dirty="0"/>
              <a:t>Resultaat: </a:t>
            </a:r>
          </a:p>
          <a:p>
            <a:pPr lvl="1"/>
            <a:r>
              <a:rPr lang="nl-BE" sz="1400" dirty="0"/>
              <a:t>Remise als de tijd voor wit om is voor er mat gezet is.</a:t>
            </a:r>
          </a:p>
          <a:p>
            <a:pPr lvl="1"/>
            <a:r>
              <a:rPr lang="nl-BE" sz="1400" dirty="0"/>
              <a:t>Remise als zwart pat staat.</a:t>
            </a:r>
          </a:p>
          <a:p>
            <a:pPr lvl="1"/>
            <a:r>
              <a:rPr lang="nl-BE" sz="1400" dirty="0"/>
              <a:t>Wit wint als hij zwart mat zet of zwart zijn tijd om is!</a:t>
            </a:r>
          </a:p>
          <a:p>
            <a:r>
              <a:rPr lang="nl-BE" sz="1400" dirty="0"/>
              <a:t>Speel nu opnieuw maar met verwisselde kleuren (wie wit had speelt nu met zwart en omgekeerd)</a:t>
            </a:r>
          </a:p>
        </p:txBody>
      </p:sp>
      <p:pic>
        <p:nvPicPr>
          <p:cNvPr id="8" name="Afbeelding 7">
            <a:extLst>
              <a:ext uri="{FF2B5EF4-FFF2-40B4-BE49-F238E27FC236}">
                <a16:creationId xmlns:a16="http://schemas.microsoft.com/office/drawing/2014/main" id="{5FFF1984-5433-F96E-77D9-DDDD1451FE2D}"/>
              </a:ext>
            </a:extLst>
          </p:cNvPr>
          <p:cNvPicPr>
            <a:picLocks noChangeAspect="1"/>
          </p:cNvPicPr>
          <p:nvPr/>
        </p:nvPicPr>
        <p:blipFill>
          <a:blip r:embed="rId2"/>
          <a:stretch>
            <a:fillRect/>
          </a:stretch>
        </p:blipFill>
        <p:spPr>
          <a:xfrm>
            <a:off x="6281529" y="1579977"/>
            <a:ext cx="4210007" cy="4262445"/>
          </a:xfrm>
          <a:prstGeom prst="rect">
            <a:avLst/>
          </a:prstGeom>
        </p:spPr>
      </p:pic>
    </p:spTree>
    <p:extLst>
      <p:ext uri="{BB962C8B-B14F-4D97-AF65-F5344CB8AC3E}">
        <p14:creationId xmlns:p14="http://schemas.microsoft.com/office/powerpoint/2010/main" val="585832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En-passant slaan (herhaling)</a:t>
            </a:r>
          </a:p>
        </p:txBody>
      </p:sp>
      <p:pic>
        <p:nvPicPr>
          <p:cNvPr id="8" name="Tijdelijke aanduiding voor inhoud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5448" y="3188651"/>
            <a:ext cx="3153104" cy="2632991"/>
          </a:xfrm>
        </p:spPr>
      </p:pic>
      <p:sp>
        <p:nvSpPr>
          <p:cNvPr id="9" name="Tekstvak 8"/>
          <p:cNvSpPr txBox="1"/>
          <p:nvPr/>
        </p:nvSpPr>
        <p:spPr>
          <a:xfrm>
            <a:off x="677334" y="1468735"/>
            <a:ext cx="7914873" cy="1569660"/>
          </a:xfrm>
          <a:prstGeom prst="rect">
            <a:avLst/>
          </a:prstGeom>
          <a:noFill/>
        </p:spPr>
        <p:txBody>
          <a:bodyPr wrap="square" rtlCol="0">
            <a:spAutoFit/>
          </a:bodyPr>
          <a:lstStyle/>
          <a:p>
            <a:pPr marL="342900" indent="-342900">
              <a:buFont typeface="Arial" panose="020B0604020202020204" pitchFamily="34" charset="0"/>
              <a:buChar char="•"/>
            </a:pPr>
            <a:r>
              <a:rPr lang="nl-BE" sz="2400" dirty="0"/>
              <a:t>Als een pion 2 velden vooruit gaat (bij de eerste zet van deze pion) kan een andere pion deze slaan net alsof deze maar één zet gedaan had. </a:t>
            </a:r>
          </a:p>
          <a:p>
            <a:pPr marL="342900" indent="-342900">
              <a:buFont typeface="Arial" panose="020B0604020202020204" pitchFamily="34" charset="0"/>
              <a:buChar char="•"/>
            </a:pPr>
            <a:r>
              <a:rPr lang="nl-BE" sz="2400" b="1" dirty="0"/>
              <a:t>Dit kan enkel onmiddellijk na de zet!</a:t>
            </a:r>
          </a:p>
        </p:txBody>
      </p:sp>
    </p:spTree>
    <p:extLst>
      <p:ext uri="{BB962C8B-B14F-4D97-AF65-F5344CB8AC3E}">
        <p14:creationId xmlns:p14="http://schemas.microsoft.com/office/powerpoint/2010/main" val="185773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6D46A24-E0BC-EBF6-FBB7-26A28440F722}"/>
              </a:ext>
            </a:extLst>
          </p:cNvPr>
          <p:cNvSpPr>
            <a:spLocks noGrp="1"/>
          </p:cNvSpPr>
          <p:nvPr>
            <p:ph type="ctrTitle"/>
          </p:nvPr>
        </p:nvSpPr>
        <p:spPr/>
        <p:txBody>
          <a:bodyPr/>
          <a:lstStyle/>
          <a:p>
            <a:r>
              <a:rPr lang="nl-BE" dirty="0"/>
              <a:t>De beginstelling</a:t>
            </a:r>
          </a:p>
        </p:txBody>
      </p:sp>
    </p:spTree>
    <p:extLst>
      <p:ext uri="{BB962C8B-B14F-4D97-AF65-F5344CB8AC3E}">
        <p14:creationId xmlns:p14="http://schemas.microsoft.com/office/powerpoint/2010/main" val="3634287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936812"/>
          </a:xfrm>
        </p:spPr>
        <p:txBody>
          <a:bodyPr/>
          <a:lstStyle/>
          <a:p>
            <a:r>
              <a:rPr lang="nl-BE" dirty="0"/>
              <a:t>Alle stukken in de beginstelling</a:t>
            </a:r>
          </a:p>
        </p:txBody>
      </p:sp>
      <p:pic>
        <p:nvPicPr>
          <p:cNvPr id="7" name="Tijdelijke aanduiding voor inhoud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8676" y="2296875"/>
            <a:ext cx="3608199" cy="3608199"/>
          </a:xfrm>
        </p:spPr>
      </p:pic>
      <p:sp>
        <p:nvSpPr>
          <p:cNvPr id="5" name="Tijdelijke aanduiding voor inhoud 4"/>
          <p:cNvSpPr>
            <a:spLocks noGrp="1"/>
          </p:cNvSpPr>
          <p:nvPr>
            <p:ph sz="half" idx="2"/>
          </p:nvPr>
        </p:nvSpPr>
        <p:spPr>
          <a:xfrm>
            <a:off x="5089970" y="2160589"/>
            <a:ext cx="4663630" cy="3880773"/>
          </a:xfrm>
        </p:spPr>
        <p:txBody>
          <a:bodyPr>
            <a:normAutofit/>
          </a:bodyPr>
          <a:lstStyle/>
          <a:p>
            <a:r>
              <a:rPr lang="nl-BE" dirty="0"/>
              <a:t>Een schaakpartij begint steeds vanuit deze beginstelling.</a:t>
            </a:r>
          </a:p>
          <a:p>
            <a:r>
              <a:rPr lang="nl-BE" dirty="0"/>
              <a:t>Een variant op het klassieke schaken is chess960 waarbij de stukken op rij 1 en 8 anders kunnen worden opgesteld. </a:t>
            </a:r>
          </a:p>
          <a:p>
            <a:r>
              <a:rPr lang="nl-BE" dirty="0"/>
              <a:t>Waarde stukken:</a:t>
            </a:r>
          </a:p>
          <a:p>
            <a:pPr lvl="1"/>
            <a:r>
              <a:rPr lang="nl-BE" dirty="0"/>
              <a:t>Dame: 9</a:t>
            </a:r>
          </a:p>
          <a:p>
            <a:pPr lvl="1"/>
            <a:r>
              <a:rPr lang="nl-BE" dirty="0"/>
              <a:t>Toren: 5</a:t>
            </a:r>
          </a:p>
          <a:p>
            <a:pPr lvl="1"/>
            <a:r>
              <a:rPr lang="nl-BE" dirty="0"/>
              <a:t>Loper: 3</a:t>
            </a:r>
          </a:p>
          <a:p>
            <a:pPr lvl="1"/>
            <a:r>
              <a:rPr lang="nl-BE" dirty="0"/>
              <a:t>Paard: 3</a:t>
            </a:r>
          </a:p>
          <a:p>
            <a:pPr lvl="1"/>
            <a:r>
              <a:rPr lang="nl-BE" dirty="0"/>
              <a:t>Pion: 1</a:t>
            </a:r>
          </a:p>
          <a:p>
            <a:endParaRPr lang="nl-BE" dirty="0"/>
          </a:p>
        </p:txBody>
      </p:sp>
      <p:sp>
        <p:nvSpPr>
          <p:cNvPr id="3" name="Tekstvak 2">
            <a:extLst>
              <a:ext uri="{FF2B5EF4-FFF2-40B4-BE49-F238E27FC236}">
                <a16:creationId xmlns:a16="http://schemas.microsoft.com/office/drawing/2014/main" id="{2E5CDCB1-59E9-77AC-9EAC-F71B69D3CF11}"/>
              </a:ext>
            </a:extLst>
          </p:cNvPr>
          <p:cNvSpPr txBox="1"/>
          <p:nvPr/>
        </p:nvSpPr>
        <p:spPr>
          <a:xfrm>
            <a:off x="828677" y="1386840"/>
            <a:ext cx="8596668" cy="646331"/>
          </a:xfrm>
          <a:prstGeom prst="rect">
            <a:avLst/>
          </a:prstGeom>
          <a:noFill/>
        </p:spPr>
        <p:txBody>
          <a:bodyPr wrap="square" rtlCol="0">
            <a:spAutoFit/>
          </a:bodyPr>
          <a:lstStyle/>
          <a:p>
            <a:r>
              <a:rPr lang="nl-BE" dirty="0"/>
              <a:t>Zet deze stelling op. Let op de positie van de Dame! De witte dame staat steeds op een wit veld en de zwarte op een zwart veld bij de start van de partij.</a:t>
            </a:r>
          </a:p>
        </p:txBody>
      </p:sp>
    </p:spTree>
    <p:extLst>
      <p:ext uri="{BB962C8B-B14F-4D97-AF65-F5344CB8AC3E}">
        <p14:creationId xmlns:p14="http://schemas.microsoft.com/office/powerpoint/2010/main" val="57735713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798</TotalTime>
  <Words>1281</Words>
  <Application>Microsoft Office PowerPoint</Application>
  <PresentationFormat>Breedbeeld</PresentationFormat>
  <Paragraphs>105</Paragraphs>
  <Slides>26</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26</vt:i4>
      </vt:variant>
    </vt:vector>
  </HeadingPairs>
  <TitlesOfParts>
    <vt:vector size="32" baseType="lpstr">
      <vt:lpstr>Arial</vt:lpstr>
      <vt:lpstr>Calibri</vt:lpstr>
      <vt:lpstr>Trebuchet MS</vt:lpstr>
      <vt:lpstr>Wingdings</vt:lpstr>
      <vt:lpstr>Wingdings 3</vt:lpstr>
      <vt:lpstr>Facet</vt:lpstr>
      <vt:lpstr>Start-to-Schaak – les 3</vt:lpstr>
      <vt:lpstr>Programma Les 3</vt:lpstr>
      <vt:lpstr>Mat zetten met twee torens techniek</vt:lpstr>
      <vt:lpstr>Mat zetten met twee torens - voorbeeld</vt:lpstr>
      <vt:lpstr>Simultaan – mat zetten met 2 torens</vt:lpstr>
      <vt:lpstr>Mat zetten – 3 minuten oefening</vt:lpstr>
      <vt:lpstr>En-passant slaan (herhaling)</vt:lpstr>
      <vt:lpstr>De beginstelling</vt:lpstr>
      <vt:lpstr>Alle stukken in de beginstelling</vt:lpstr>
      <vt:lpstr>Drie gouden regels opening</vt:lpstr>
      <vt:lpstr>Regel 1: Pion in het centrum</vt:lpstr>
      <vt:lpstr>Regel 2: Stukken ontwikkelen</vt:lpstr>
      <vt:lpstr>Regel 3: Koning veilig (rokade)</vt:lpstr>
      <vt:lpstr>Rokade: klein en groot </vt:lpstr>
      <vt:lpstr>Korte rokade (0 – 0)</vt:lpstr>
      <vt:lpstr>Lange rokade (0-0-0)</vt:lpstr>
      <vt:lpstr>Rokade - randvoorwaarden</vt:lpstr>
      <vt:lpstr>Oefening - Kan wit kort of lang rokeren? </vt:lpstr>
      <vt:lpstr>Oefening – Kan wit hier kort of lang rokeren?</vt:lpstr>
      <vt:lpstr>Gevolgen trage ontwikkeling.</vt:lpstr>
      <vt:lpstr>Herdersmat (Scholar mate)</vt:lpstr>
      <vt:lpstr>5 minuten oefening – een partij spelen.</vt:lpstr>
      <vt:lpstr>Extraatje: De penning</vt:lpstr>
      <vt:lpstr>Een stuk pennen</vt:lpstr>
      <vt:lpstr>Een beschermd stuk slaan en een onbeschermd stuk slaan.</vt:lpstr>
      <vt:lpstr>Einde sessie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Gert Van Bunderen</dc:creator>
  <cp:lastModifiedBy>Gert Van Bunderen</cp:lastModifiedBy>
  <cp:revision>66</cp:revision>
  <dcterms:created xsi:type="dcterms:W3CDTF">2018-09-08T20:14:03Z</dcterms:created>
  <dcterms:modified xsi:type="dcterms:W3CDTF">2024-07-19T14:23:34Z</dcterms:modified>
</cp:coreProperties>
</file>